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DBD7"/>
    <a:srgbClr val="0EAAA6"/>
    <a:srgbClr val="E8FF09"/>
    <a:srgbClr val="4DE523"/>
    <a:srgbClr val="9E75F1"/>
    <a:srgbClr val="F60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" Target="../slides/slide3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FA978-2932-4783-BA17-36F00896E734}" type="doc">
      <dgm:prSet loTypeId="urn:microsoft.com/office/officeart/2005/8/layout/cycle4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D61A0E6-76C7-433E-8157-24E6DAC6196A}">
      <dgm:prSet phldrT="[文字]"/>
      <dgm:spPr>
        <a:solidFill>
          <a:srgbClr val="0EAAA6"/>
        </a:solidFill>
      </dgm:spPr>
      <dgm:t>
        <a:bodyPr/>
        <a:lstStyle/>
        <a:p>
          <a:r>
            <a:rPr lang="zh-TW" altLang="en-US" dirty="0" smtClean="0"/>
            <a:t>生態綠網</a:t>
          </a:r>
          <a:endParaRPr lang="zh-TW" alt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  <a:hlinkHover xmlns:r="http://schemas.openxmlformats.org/officeDocument/2006/relationships" r:id="rId2" action="ppaction://hlinksldjump"/>
          </dgm14:cNvPr>
        </a:ext>
      </dgm:extLst>
    </dgm:pt>
    <dgm:pt modelId="{2C61D5DB-A9D9-4551-BB74-0AEB6C825C08}" type="parTrans" cxnId="{9F271832-F5A9-48E9-83C5-D0DCAE32E35F}">
      <dgm:prSet/>
      <dgm:spPr/>
      <dgm:t>
        <a:bodyPr/>
        <a:lstStyle/>
        <a:p>
          <a:endParaRPr lang="zh-TW" altLang="en-US"/>
        </a:p>
      </dgm:t>
    </dgm:pt>
    <dgm:pt modelId="{66A4CB86-802B-4543-9F29-1356843BEA32}" type="sibTrans" cxnId="{9F271832-F5A9-48E9-83C5-D0DCAE32E35F}">
      <dgm:prSet/>
      <dgm:spPr/>
      <dgm:t>
        <a:bodyPr/>
        <a:lstStyle/>
        <a:p>
          <a:endParaRPr lang="zh-TW" altLang="en-US"/>
        </a:p>
      </dgm:t>
    </dgm:pt>
    <dgm:pt modelId="{D18A7427-030B-4DCD-91A0-EF45ED989DEF}">
      <dgm:prSet/>
      <dgm:spPr>
        <a:solidFill>
          <a:srgbClr val="9E75F1"/>
        </a:solidFill>
      </dgm:spPr>
      <dgm:t>
        <a:bodyPr/>
        <a:lstStyle/>
        <a:p>
          <a:r>
            <a:rPr lang="zh-TW" altLang="en-US" dirty="0" smtClean="0"/>
            <a:t>混合密林樹膠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6298EE4B-6248-402C-BBEA-D2633F5EDDDA}" type="parTrans" cxnId="{F492A78A-75D4-4205-A44B-6C5B8C70CBBD}">
      <dgm:prSet/>
      <dgm:spPr/>
      <dgm:t>
        <a:bodyPr/>
        <a:lstStyle/>
        <a:p>
          <a:endParaRPr lang="zh-TW" altLang="en-US"/>
        </a:p>
      </dgm:t>
    </dgm:pt>
    <dgm:pt modelId="{3AE3979D-9F26-447A-988E-3B70069A633F}" type="sibTrans" cxnId="{F492A78A-75D4-4205-A44B-6C5B8C70CBBD}">
      <dgm:prSet/>
      <dgm:spPr/>
      <dgm:t>
        <a:bodyPr/>
        <a:lstStyle/>
        <a:p>
          <a:endParaRPr lang="zh-TW" altLang="en-US"/>
        </a:p>
      </dgm:t>
    </dgm:pt>
    <dgm:pt modelId="{F157CCB7-EE46-49BE-9CB2-5CB725213107}">
      <dgm:prSet/>
      <dgm:spPr>
        <a:solidFill>
          <a:srgbClr val="F604FC"/>
        </a:solidFill>
      </dgm:spPr>
      <dgm:t>
        <a:bodyPr/>
        <a:lstStyle/>
        <a:p>
          <a:r>
            <a:rPr lang="zh-TW" altLang="en-US" dirty="0" smtClean="0"/>
            <a:t>生態池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1542406D-AD8D-4CCD-A0D7-42BD425A6CE0}" type="parTrans" cxnId="{2F3C719B-E099-4D26-A268-F549286DB807}">
      <dgm:prSet/>
      <dgm:spPr/>
      <dgm:t>
        <a:bodyPr/>
        <a:lstStyle/>
        <a:p>
          <a:endParaRPr lang="zh-TW" altLang="en-US"/>
        </a:p>
      </dgm:t>
    </dgm:pt>
    <dgm:pt modelId="{1695BAFC-71AC-47F7-9D36-F7DBCB5ECEB7}" type="sibTrans" cxnId="{2F3C719B-E099-4D26-A268-F549286DB807}">
      <dgm:prSet/>
      <dgm:spPr/>
      <dgm:t>
        <a:bodyPr/>
        <a:lstStyle/>
        <a:p>
          <a:endParaRPr lang="zh-TW" altLang="en-US"/>
        </a:p>
      </dgm:t>
    </dgm:pt>
    <dgm:pt modelId="{E3F3C609-5327-4415-9297-8A5A78F47F5B}">
      <dgm:prSet/>
      <dgm:spPr>
        <a:solidFill>
          <a:srgbClr val="4DE523"/>
        </a:solidFill>
      </dgm:spPr>
      <dgm:t>
        <a:bodyPr/>
        <a:lstStyle/>
        <a:p>
          <a:r>
            <a:rPr lang="zh-TW" altLang="en-US" dirty="0" smtClean="0"/>
            <a:t>多孔隙棲息地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69EE5AAD-1B17-4033-8A49-E922E022E6A9}" type="parTrans" cxnId="{168492E2-4D0C-4D43-A915-957168503992}">
      <dgm:prSet/>
      <dgm:spPr/>
      <dgm:t>
        <a:bodyPr/>
        <a:lstStyle/>
        <a:p>
          <a:endParaRPr lang="zh-TW" altLang="en-US"/>
        </a:p>
      </dgm:t>
    </dgm:pt>
    <dgm:pt modelId="{EC477763-AD14-4EE7-B685-F65B707D7A0E}" type="sibTrans" cxnId="{168492E2-4D0C-4D43-A915-957168503992}">
      <dgm:prSet/>
      <dgm:spPr/>
      <dgm:t>
        <a:bodyPr/>
        <a:lstStyle/>
        <a:p>
          <a:endParaRPr lang="zh-TW" altLang="en-US"/>
        </a:p>
      </dgm:t>
    </dgm:pt>
    <dgm:pt modelId="{A7CB1866-61F3-4783-9815-13AE7695422F}" type="pres">
      <dgm:prSet presAssocID="{D6AFA978-2932-4783-BA17-36F00896E73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82CC7D2-157D-4C42-B634-862F450979CF}" type="pres">
      <dgm:prSet presAssocID="{D6AFA978-2932-4783-BA17-36F00896E734}" presName="children" presStyleCnt="0"/>
      <dgm:spPr/>
    </dgm:pt>
    <dgm:pt modelId="{534AF708-303F-4D75-81FC-D029C8600282}" type="pres">
      <dgm:prSet presAssocID="{D6AFA978-2932-4783-BA17-36F00896E734}" presName="childPlaceholder" presStyleCnt="0"/>
      <dgm:spPr/>
    </dgm:pt>
    <dgm:pt modelId="{ED4399BD-91F5-4E6E-83E9-7FED3698B92C}" type="pres">
      <dgm:prSet presAssocID="{D6AFA978-2932-4783-BA17-36F00896E734}" presName="circle" presStyleCnt="0"/>
      <dgm:spPr/>
    </dgm:pt>
    <dgm:pt modelId="{A4869EF8-3D96-4A68-B472-7F8F3A294D60}" type="pres">
      <dgm:prSet presAssocID="{D6AFA978-2932-4783-BA17-36F00896E73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C912A1-E438-441D-B491-D55C830699F4}" type="pres">
      <dgm:prSet presAssocID="{D6AFA978-2932-4783-BA17-36F00896E734}" presName="quadrant2" presStyleLbl="node1" presStyleIdx="1" presStyleCnt="4" custLinFactNeighborX="576" custLinFactNeighborY="-230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54599D-0D4C-485D-A133-3B636FFB6799}" type="pres">
      <dgm:prSet presAssocID="{D6AFA978-2932-4783-BA17-36F00896E73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951B34-388C-41DE-8C4B-6A049761E7ED}" type="pres">
      <dgm:prSet presAssocID="{D6AFA978-2932-4783-BA17-36F00896E73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747EAB-0B52-40A6-8134-D658F415F836}" type="pres">
      <dgm:prSet presAssocID="{D6AFA978-2932-4783-BA17-36F00896E734}" presName="quadrantPlaceholder" presStyleCnt="0"/>
      <dgm:spPr/>
    </dgm:pt>
    <dgm:pt modelId="{E6B341FE-9B6D-4B92-BEF0-664B8971A8CA}" type="pres">
      <dgm:prSet presAssocID="{D6AFA978-2932-4783-BA17-36F00896E734}" presName="center1" presStyleLbl="fgShp" presStyleIdx="0" presStyleCnt="2"/>
      <dgm:spPr/>
    </dgm:pt>
    <dgm:pt modelId="{141F9FF2-C600-4641-BC84-60394D7D4EEA}" type="pres">
      <dgm:prSet presAssocID="{D6AFA978-2932-4783-BA17-36F00896E734}" presName="center2" presStyleLbl="fgShp" presStyleIdx="1" presStyleCnt="2"/>
      <dgm:spPr/>
    </dgm:pt>
  </dgm:ptLst>
  <dgm:cxnLst>
    <dgm:cxn modelId="{C8949C49-F010-4782-9C1F-C246050D45E8}" type="presOf" srcId="{D18A7427-030B-4DCD-91A0-EF45ED989DEF}" destId="{98C912A1-E438-441D-B491-D55C830699F4}" srcOrd="0" destOrd="0" presId="urn:microsoft.com/office/officeart/2005/8/layout/cycle4"/>
    <dgm:cxn modelId="{9F271832-F5A9-48E9-83C5-D0DCAE32E35F}" srcId="{D6AFA978-2932-4783-BA17-36F00896E734}" destId="{7D61A0E6-76C7-433E-8157-24E6DAC6196A}" srcOrd="0" destOrd="0" parTransId="{2C61D5DB-A9D9-4551-BB74-0AEB6C825C08}" sibTransId="{66A4CB86-802B-4543-9F29-1356843BEA32}"/>
    <dgm:cxn modelId="{2F3C719B-E099-4D26-A268-F549286DB807}" srcId="{D6AFA978-2932-4783-BA17-36F00896E734}" destId="{F157CCB7-EE46-49BE-9CB2-5CB725213107}" srcOrd="2" destOrd="0" parTransId="{1542406D-AD8D-4CCD-A0D7-42BD425A6CE0}" sibTransId="{1695BAFC-71AC-47F7-9D36-F7DBCB5ECEB7}"/>
    <dgm:cxn modelId="{A51D1C43-0AD4-4D35-BD12-8A0D96172BB1}" type="presOf" srcId="{7D61A0E6-76C7-433E-8157-24E6DAC6196A}" destId="{A4869EF8-3D96-4A68-B472-7F8F3A294D60}" srcOrd="0" destOrd="0" presId="urn:microsoft.com/office/officeart/2005/8/layout/cycle4"/>
    <dgm:cxn modelId="{B3A63ED9-1F02-4B40-BD1E-DB4539D52C71}" type="presOf" srcId="{D6AFA978-2932-4783-BA17-36F00896E734}" destId="{A7CB1866-61F3-4783-9815-13AE7695422F}" srcOrd="0" destOrd="0" presId="urn:microsoft.com/office/officeart/2005/8/layout/cycle4"/>
    <dgm:cxn modelId="{0DE70B26-050E-45BA-8401-B95FBC3FBBE3}" type="presOf" srcId="{F157CCB7-EE46-49BE-9CB2-5CB725213107}" destId="{CC54599D-0D4C-485D-A133-3B636FFB6799}" srcOrd="0" destOrd="0" presId="urn:microsoft.com/office/officeart/2005/8/layout/cycle4"/>
    <dgm:cxn modelId="{F492A78A-75D4-4205-A44B-6C5B8C70CBBD}" srcId="{D6AFA978-2932-4783-BA17-36F00896E734}" destId="{D18A7427-030B-4DCD-91A0-EF45ED989DEF}" srcOrd="1" destOrd="0" parTransId="{6298EE4B-6248-402C-BBEA-D2633F5EDDDA}" sibTransId="{3AE3979D-9F26-447A-988E-3B70069A633F}"/>
    <dgm:cxn modelId="{168492E2-4D0C-4D43-A915-957168503992}" srcId="{D6AFA978-2932-4783-BA17-36F00896E734}" destId="{E3F3C609-5327-4415-9297-8A5A78F47F5B}" srcOrd="3" destOrd="0" parTransId="{69EE5AAD-1B17-4033-8A49-E922E022E6A9}" sibTransId="{EC477763-AD14-4EE7-B685-F65B707D7A0E}"/>
    <dgm:cxn modelId="{BC567E6E-B624-4488-8CB2-2541D105504A}" type="presOf" srcId="{E3F3C609-5327-4415-9297-8A5A78F47F5B}" destId="{5A951B34-388C-41DE-8C4B-6A049761E7ED}" srcOrd="0" destOrd="0" presId="urn:microsoft.com/office/officeart/2005/8/layout/cycle4"/>
    <dgm:cxn modelId="{4694F6AF-F56A-4FDA-B77C-BB64AE6978DE}" type="presParOf" srcId="{A7CB1866-61F3-4783-9815-13AE7695422F}" destId="{982CC7D2-157D-4C42-B634-862F450979CF}" srcOrd="0" destOrd="0" presId="urn:microsoft.com/office/officeart/2005/8/layout/cycle4"/>
    <dgm:cxn modelId="{808930BA-801E-46A1-9B1D-91149647B8CE}" type="presParOf" srcId="{982CC7D2-157D-4C42-B634-862F450979CF}" destId="{534AF708-303F-4D75-81FC-D029C8600282}" srcOrd="0" destOrd="0" presId="urn:microsoft.com/office/officeart/2005/8/layout/cycle4"/>
    <dgm:cxn modelId="{1DE30A17-6FC8-45BE-957B-8D404C7C9144}" type="presParOf" srcId="{A7CB1866-61F3-4783-9815-13AE7695422F}" destId="{ED4399BD-91F5-4E6E-83E9-7FED3698B92C}" srcOrd="1" destOrd="0" presId="urn:microsoft.com/office/officeart/2005/8/layout/cycle4"/>
    <dgm:cxn modelId="{67E826CC-AC99-4ED2-9072-40B1A1B2FA8B}" type="presParOf" srcId="{ED4399BD-91F5-4E6E-83E9-7FED3698B92C}" destId="{A4869EF8-3D96-4A68-B472-7F8F3A294D60}" srcOrd="0" destOrd="0" presId="urn:microsoft.com/office/officeart/2005/8/layout/cycle4"/>
    <dgm:cxn modelId="{5942900A-D2B7-4A2A-A874-9BD057CEA30D}" type="presParOf" srcId="{ED4399BD-91F5-4E6E-83E9-7FED3698B92C}" destId="{98C912A1-E438-441D-B491-D55C830699F4}" srcOrd="1" destOrd="0" presId="urn:microsoft.com/office/officeart/2005/8/layout/cycle4"/>
    <dgm:cxn modelId="{DBEB009A-4A21-4391-B07F-E74042E2A930}" type="presParOf" srcId="{ED4399BD-91F5-4E6E-83E9-7FED3698B92C}" destId="{CC54599D-0D4C-485D-A133-3B636FFB6799}" srcOrd="2" destOrd="0" presId="urn:microsoft.com/office/officeart/2005/8/layout/cycle4"/>
    <dgm:cxn modelId="{270C027D-F7CB-459B-8703-96EC87B295CD}" type="presParOf" srcId="{ED4399BD-91F5-4E6E-83E9-7FED3698B92C}" destId="{5A951B34-388C-41DE-8C4B-6A049761E7ED}" srcOrd="3" destOrd="0" presId="urn:microsoft.com/office/officeart/2005/8/layout/cycle4"/>
    <dgm:cxn modelId="{1ACE00B4-7467-472A-9CCA-1FCF8D636D53}" type="presParOf" srcId="{ED4399BD-91F5-4E6E-83E9-7FED3698B92C}" destId="{7A747EAB-0B52-40A6-8134-D658F415F836}" srcOrd="4" destOrd="0" presId="urn:microsoft.com/office/officeart/2005/8/layout/cycle4"/>
    <dgm:cxn modelId="{DC9C9A3C-9F56-4961-85C4-0B70E3AC80CF}" type="presParOf" srcId="{A7CB1866-61F3-4783-9815-13AE7695422F}" destId="{E6B341FE-9B6D-4B92-BEF0-664B8971A8CA}" srcOrd="2" destOrd="0" presId="urn:microsoft.com/office/officeart/2005/8/layout/cycle4"/>
    <dgm:cxn modelId="{A5E04605-4B04-424E-94D4-A31271C73AC4}" type="presParOf" srcId="{A7CB1866-61F3-4783-9815-13AE7695422F}" destId="{141F9FF2-C600-4641-BC84-60394D7D4EE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69EF8-3D96-4A68-B472-7F8F3A294D60}">
      <dsp:nvSpPr>
        <dsp:cNvPr id="0" name=""/>
        <dsp:cNvSpPr/>
      </dsp:nvSpPr>
      <dsp:spPr>
        <a:xfrm>
          <a:off x="1586303" y="245824"/>
          <a:ext cx="1867402" cy="1867402"/>
        </a:xfrm>
        <a:prstGeom prst="pieWedge">
          <a:avLst/>
        </a:prstGeom>
        <a:solidFill>
          <a:srgbClr val="0EAAA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生態綠網</a:t>
          </a:r>
          <a:endParaRPr lang="zh-TW" altLang="en-US" sz="2500" kern="1200" dirty="0"/>
        </a:p>
      </dsp:txBody>
      <dsp:txXfrm>
        <a:off x="2133252" y="792773"/>
        <a:ext cx="1320453" cy="1320453"/>
      </dsp:txXfrm>
    </dsp:sp>
    <dsp:sp modelId="{98C912A1-E438-441D-B491-D55C830699F4}">
      <dsp:nvSpPr>
        <dsp:cNvPr id="0" name=""/>
        <dsp:cNvSpPr/>
      </dsp:nvSpPr>
      <dsp:spPr>
        <a:xfrm rot="5400000">
          <a:off x="3550716" y="202799"/>
          <a:ext cx="1867402" cy="1867402"/>
        </a:xfrm>
        <a:prstGeom prst="pieWedge">
          <a:avLst/>
        </a:prstGeom>
        <a:solidFill>
          <a:srgbClr val="9E75F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混合密林樹膠</a:t>
          </a:r>
        </a:p>
      </dsp:txBody>
      <dsp:txXfrm rot="-5400000">
        <a:off x="3550716" y="749748"/>
        <a:ext cx="1320453" cy="1320453"/>
      </dsp:txXfrm>
    </dsp:sp>
    <dsp:sp modelId="{CC54599D-0D4C-485D-A133-3B636FFB6799}">
      <dsp:nvSpPr>
        <dsp:cNvPr id="0" name=""/>
        <dsp:cNvSpPr/>
      </dsp:nvSpPr>
      <dsp:spPr>
        <a:xfrm rot="10800000">
          <a:off x="3539960" y="2199481"/>
          <a:ext cx="1867402" cy="1867402"/>
        </a:xfrm>
        <a:prstGeom prst="pieWedge">
          <a:avLst/>
        </a:prstGeom>
        <a:solidFill>
          <a:srgbClr val="F604F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生態池</a:t>
          </a:r>
        </a:p>
      </dsp:txBody>
      <dsp:txXfrm rot="10800000">
        <a:off x="3539960" y="2199481"/>
        <a:ext cx="1320453" cy="1320453"/>
      </dsp:txXfrm>
    </dsp:sp>
    <dsp:sp modelId="{5A951B34-388C-41DE-8C4B-6A049761E7ED}">
      <dsp:nvSpPr>
        <dsp:cNvPr id="0" name=""/>
        <dsp:cNvSpPr/>
      </dsp:nvSpPr>
      <dsp:spPr>
        <a:xfrm rot="16200000">
          <a:off x="1586303" y="2199481"/>
          <a:ext cx="1867402" cy="1867402"/>
        </a:xfrm>
        <a:prstGeom prst="pieWedge">
          <a:avLst/>
        </a:prstGeom>
        <a:solidFill>
          <a:srgbClr val="4DE5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多孔隙棲息地</a:t>
          </a:r>
        </a:p>
      </dsp:txBody>
      <dsp:txXfrm rot="5400000">
        <a:off x="2133252" y="2199481"/>
        <a:ext cx="1320453" cy="1320453"/>
      </dsp:txXfrm>
    </dsp:sp>
    <dsp:sp modelId="{E6B341FE-9B6D-4B92-BEF0-664B8971A8CA}">
      <dsp:nvSpPr>
        <dsp:cNvPr id="0" name=""/>
        <dsp:cNvSpPr/>
      </dsp:nvSpPr>
      <dsp:spPr>
        <a:xfrm>
          <a:off x="3174458" y="1768210"/>
          <a:ext cx="644749" cy="560652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F9FF2-C600-4641-BC84-60394D7D4EEA}">
      <dsp:nvSpPr>
        <dsp:cNvPr id="0" name=""/>
        <dsp:cNvSpPr/>
      </dsp:nvSpPr>
      <dsp:spPr>
        <a:xfrm rot="10800000">
          <a:off x="3174458" y="1983845"/>
          <a:ext cx="644749" cy="560652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042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0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46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9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00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15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46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63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48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42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34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81565-80DC-4654-B499-A2BFEA40C5D9}" type="datetimeFigureOut">
              <a:rPr lang="zh-TW" altLang="en-US" smtClean="0"/>
              <a:t>2015/12/24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DFBE-9454-403B-8E08-291628D9A0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20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0EAAA6"/>
            </a:gs>
            <a:gs pos="49000">
              <a:srgbClr val="2DDBD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Arimo" panose="020B0604020202020204" pitchFamily="34" charset="0"/>
                <a:ea typeface="王漢宗空疊圓繁" panose="02000500000000000000" pitchFamily="2" charset="-120"/>
                <a:cs typeface="Arimo" panose="020B0604020202020204" pitchFamily="34" charset="0"/>
              </a:rPr>
              <a:t>作者</a:t>
            </a:r>
            <a:r>
              <a:rPr lang="en-US" altLang="zh-TW" sz="4800" dirty="0" smtClean="0">
                <a:solidFill>
                  <a:schemeClr val="accent5">
                    <a:lumMod val="7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  <a:cs typeface="Arimo" panose="020B0604020202020204" pitchFamily="34" charset="0"/>
              </a:rPr>
              <a:t>:</a:t>
            </a:r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  <a:cs typeface="Arimo" panose="020B0604020202020204" pitchFamily="34" charset="0"/>
              </a:rPr>
              <a:t>謝妤</a:t>
            </a:r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王漢宗波卡體一空陰" panose="02020600000000000000" pitchFamily="18" charset="-120"/>
                <a:ea typeface="王漢宗波卡體一空陰" panose="02020600000000000000" pitchFamily="18" charset="-120"/>
                <a:cs typeface="Arimo" panose="020B0604020202020204" pitchFamily="34" charset="0"/>
              </a:rPr>
              <a:t>璇</a:t>
            </a:r>
            <a:endParaRPr lang="en-US" altLang="zh-TW" sz="4800" dirty="0" smtClean="0">
              <a:solidFill>
                <a:schemeClr val="accent5">
                  <a:lumMod val="75000"/>
                </a:schemeClr>
              </a:solidFill>
              <a:latin typeface="王漢宗波卡體一空陰" panose="02020600000000000000" pitchFamily="18" charset="-120"/>
              <a:ea typeface="王漢宗波卡體一空陰" panose="02020600000000000000" pitchFamily="18" charset="-120"/>
              <a:cs typeface="Arimo" panose="020B0604020202020204" pitchFamily="34" charset="0"/>
            </a:endParaRPr>
          </a:p>
          <a:p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</a:rPr>
              <a:t>指導老師</a:t>
            </a:r>
            <a:r>
              <a:rPr lang="en-US" altLang="zh-TW" sz="4800" dirty="0" smtClean="0">
                <a:solidFill>
                  <a:schemeClr val="accent5">
                    <a:lumMod val="7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</a:rPr>
              <a:t>:</a:t>
            </a:r>
            <a:r>
              <a:rPr lang="zh-TW" altLang="en-US" sz="4800" dirty="0" smtClean="0">
                <a:solidFill>
                  <a:schemeClr val="accent5">
                    <a:lumMod val="75000"/>
                  </a:schemeClr>
                </a:solidFill>
                <a:latin typeface="王漢宗空疊圓繁" panose="02000500000000000000" pitchFamily="2" charset="-120"/>
                <a:ea typeface="王漢宗空疊圓繁" panose="02000500000000000000" pitchFamily="2" charset="-120"/>
              </a:rPr>
              <a:t>張瑛蘭</a:t>
            </a:r>
            <a:endParaRPr lang="zh-TW" altLang="en-US" sz="4800" dirty="0">
              <a:solidFill>
                <a:schemeClr val="accent5">
                  <a:lumMod val="75000"/>
                </a:schemeClr>
              </a:solidFill>
              <a:latin typeface="王漢宗空疊圓繁" panose="02000500000000000000" pitchFamily="2" charset="-120"/>
              <a:ea typeface="王漢宗空疊圓繁" panose="02000500000000000000" pitchFamily="2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74167" y="1837782"/>
            <a:ext cx="8095486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perspectiveBelow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800" b="1" dirty="0">
                <a:ln w="95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E75F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50" endPos="85000" dir="5400000" sy="-100000" algn="bl" rotWithShape="0"/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校園生物多樣性</a:t>
            </a:r>
            <a:endParaRPr lang="zh-TW" altLang="en-US" sz="8800" b="1" cap="none" spc="0" dirty="0">
              <a:ln w="95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rgbClr val="9E75F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50" endPos="85000" dir="5400000" sy="-100000" algn="bl" rotWithShape="0"/>
              </a:effectLst>
              <a:latin typeface="王漢宗波卡體一空陰" panose="02020600000000000000" pitchFamily="18" charset="-120"/>
              <a:ea typeface="王漢宗波卡體一空陰" panose="02020600000000000000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635" y="4137045"/>
            <a:ext cx="2466729" cy="246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72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chemeClr val="accent1">
                <a:lumMod val="60000"/>
                <a:lumOff val="40000"/>
              </a:schemeClr>
            </a:gs>
            <a:gs pos="49000">
              <a:srgbClr val="2DDBD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952405515"/>
              </p:ext>
            </p:extLst>
          </p:nvPr>
        </p:nvGraphicFramePr>
        <p:xfrm>
          <a:off x="2171850" y="1943959"/>
          <a:ext cx="6993666" cy="431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614108" y="688490"/>
            <a:ext cx="1871831" cy="132343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zh-TW" altLang="en-US" sz="9600" dirty="0" smtClean="0">
                <a:solidFill>
                  <a:schemeClr val="accent1">
                    <a:lumMod val="75000"/>
                  </a:schemeClr>
                </a:solidFill>
              </a:rPr>
              <a:t>目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 rot="4178543">
            <a:off x="6734288" y="870235"/>
            <a:ext cx="1495313" cy="159238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zh-TW" altLang="en-US" sz="9600" dirty="0" smtClean="0">
                <a:solidFill>
                  <a:schemeClr val="accent1">
                    <a:lumMod val="75000"/>
                  </a:schemeClr>
                </a:solidFill>
              </a:rPr>
              <a:t>錄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344" y="3834245"/>
            <a:ext cx="2815937" cy="259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6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900">
              <a:srgbClr val="FFFF00"/>
            </a:gs>
            <a:gs pos="42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123" y="290457"/>
            <a:ext cx="3217433" cy="484094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>
                <a:solidFill>
                  <a:srgbClr val="2DDBD7"/>
                </a:solidFill>
              </a:rPr>
              <a:t>生態綠網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8032" y="623945"/>
            <a:ext cx="4916245" cy="4303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1800" dirty="0">
                <a:solidFill>
                  <a:srgbClr val="9E75F1"/>
                </a:solidFill>
              </a:rPr>
              <a:t>是由公園、綠地、溪流、池沼、</a:t>
            </a:r>
            <a:r>
              <a:rPr lang="zh-TW" altLang="en-US" sz="1800" dirty="0" smtClean="0">
                <a:solidFill>
                  <a:srgbClr val="9E75F1"/>
                </a:solidFill>
              </a:rPr>
              <a:t>樹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林</a:t>
            </a:r>
            <a:r>
              <a:rPr lang="zh-TW" altLang="en-US" sz="1800" dirty="0">
                <a:solidFill>
                  <a:srgbClr val="9E75F1"/>
                </a:solidFill>
              </a:rPr>
              <a:t>、庭園、綠籬等眾多生態 綠地</a:t>
            </a:r>
            <a:r>
              <a:rPr lang="zh-TW" altLang="en-US" sz="1800" dirty="0" smtClean="0">
                <a:solidFill>
                  <a:srgbClr val="9E75F1"/>
                </a:solidFill>
              </a:rPr>
              <a:t>所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串連</a:t>
            </a:r>
            <a:r>
              <a:rPr lang="zh-TW" altLang="en-US" sz="1800" dirty="0">
                <a:solidFill>
                  <a:srgbClr val="9E75F1"/>
                </a:solidFill>
              </a:rPr>
              <a:t>組成的多樣化生態綠地系統</a:t>
            </a:r>
            <a:r>
              <a:rPr lang="zh-TW" altLang="en-US" sz="1800" dirty="0" smtClean="0">
                <a:solidFill>
                  <a:srgbClr val="9E75F1"/>
                </a:solidFill>
              </a:rPr>
              <a:t>。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動物</a:t>
            </a:r>
            <a:r>
              <a:rPr lang="zh-TW" altLang="en-US" sz="1800" dirty="0">
                <a:solidFill>
                  <a:srgbClr val="9E75F1"/>
                </a:solidFill>
              </a:rPr>
              <a:t>在這個系統內，可以不受人為 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干擾</a:t>
            </a:r>
            <a:r>
              <a:rPr lang="zh-TW" altLang="en-US" sz="1800" dirty="0">
                <a:solidFill>
                  <a:srgbClr val="9E75F1"/>
                </a:solidFill>
              </a:rPr>
              <a:t>與天敵傷害而移動，並能</a:t>
            </a:r>
            <a:r>
              <a:rPr lang="zh-TW" altLang="en-US" sz="1800" dirty="0" smtClean="0">
                <a:solidFill>
                  <a:srgbClr val="9E75F1"/>
                </a:solidFill>
              </a:rPr>
              <a:t>充分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覓食</a:t>
            </a:r>
            <a:r>
              <a:rPr lang="zh-TW" altLang="en-US" sz="1800" dirty="0">
                <a:solidFill>
                  <a:srgbClr val="9E75F1"/>
                </a:solidFill>
              </a:rPr>
              <a:t>、築巢、求偶、繁殖；生物</a:t>
            </a:r>
            <a:r>
              <a:rPr lang="zh-TW" altLang="en-US" sz="1800" dirty="0" smtClean="0">
                <a:solidFill>
                  <a:srgbClr val="9E75F1"/>
                </a:solidFill>
              </a:rPr>
              <a:t>的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遺傳</a:t>
            </a:r>
            <a:r>
              <a:rPr lang="zh-TW" altLang="en-US" sz="1800" dirty="0">
                <a:solidFill>
                  <a:srgbClr val="9E75F1"/>
                </a:solidFill>
              </a:rPr>
              <a:t>基 因也能充分交流，以逹到物種</a:t>
            </a:r>
            <a:r>
              <a:rPr lang="zh-TW" altLang="en-US" sz="1800" dirty="0" smtClean="0">
                <a:solidFill>
                  <a:srgbClr val="9E75F1"/>
                </a:solidFill>
              </a:rPr>
              <a:t>更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新</a:t>
            </a:r>
            <a:r>
              <a:rPr lang="zh-TW" altLang="en-US" sz="1800" dirty="0">
                <a:solidFill>
                  <a:srgbClr val="9E75F1"/>
                </a:solidFill>
              </a:rPr>
              <a:t>、 強化的目地。 「生態綠網」</a:t>
            </a:r>
            <a:r>
              <a:rPr lang="zh-TW" altLang="en-US" sz="1800" dirty="0" smtClean="0">
                <a:solidFill>
                  <a:srgbClr val="9E75F1"/>
                </a:solidFill>
              </a:rPr>
              <a:t>設計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的</a:t>
            </a:r>
            <a:r>
              <a:rPr lang="zh-TW" altLang="en-US" sz="1800" dirty="0">
                <a:solidFill>
                  <a:srgbClr val="9E75F1"/>
                </a:solidFill>
              </a:rPr>
              <a:t>方法，是利用一切綠地系統來形成</a:t>
            </a:r>
            <a:r>
              <a:rPr lang="zh-TW" altLang="en-US" sz="1800" dirty="0" smtClean="0">
                <a:solidFill>
                  <a:srgbClr val="9E75F1"/>
                </a:solidFill>
              </a:rPr>
              <a:t>連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結</a:t>
            </a:r>
            <a:r>
              <a:rPr lang="zh-TW" altLang="en-US" sz="1800" dirty="0">
                <a:solidFill>
                  <a:srgbClr val="9E75F1"/>
                </a:solidFill>
              </a:rPr>
              <a:t>網路。例如，社區 內以較大的綠塊</a:t>
            </a:r>
            <a:r>
              <a:rPr lang="zh-TW" altLang="en-US" sz="1800" dirty="0" smtClean="0">
                <a:solidFill>
                  <a:srgbClr val="9E75F1"/>
                </a:solidFill>
              </a:rPr>
              <a:t>及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綠</a:t>
            </a:r>
            <a:r>
              <a:rPr lang="zh-TW" altLang="en-US" sz="1800" dirty="0">
                <a:solidFill>
                  <a:srgbClr val="9E75F1"/>
                </a:solidFill>
              </a:rPr>
              <a:t>帶串連成綠網主軸，再利用社區內如微</a:t>
            </a:r>
            <a:r>
              <a:rPr lang="zh-TW" altLang="en-US" sz="1800" dirty="0" smtClean="0">
                <a:solidFill>
                  <a:srgbClr val="9E75F1"/>
                </a:solidFill>
              </a:rPr>
              <a:t>血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管狀</a:t>
            </a:r>
            <a:r>
              <a:rPr lang="zh-TW" altLang="en-US" sz="1800" dirty="0">
                <a:solidFill>
                  <a:srgbClr val="9E75F1"/>
                </a:solidFill>
              </a:rPr>
              <a:t>分佈的許多 小型鄰里公園及行道樹</a:t>
            </a:r>
            <a:r>
              <a:rPr lang="zh-TW" altLang="en-US" sz="1800" dirty="0" smtClean="0">
                <a:solidFill>
                  <a:srgbClr val="9E75F1"/>
                </a:solidFill>
              </a:rPr>
              <a:t>小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綠</a:t>
            </a:r>
            <a:r>
              <a:rPr lang="zh-TW" altLang="en-US" sz="1800" dirty="0">
                <a:solidFill>
                  <a:srgbClr val="9E75F1"/>
                </a:solidFill>
              </a:rPr>
              <a:t>帶，形成均勻分佈的社區生態綠網，</a:t>
            </a:r>
            <a:r>
              <a:rPr lang="zh-TW" altLang="en-US" sz="1800" dirty="0" smtClean="0">
                <a:solidFill>
                  <a:srgbClr val="9E75F1"/>
                </a:solidFill>
              </a:rPr>
              <a:t>甚至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可</a:t>
            </a:r>
            <a:r>
              <a:rPr lang="zh-TW" altLang="en-US" sz="1800" dirty="0">
                <a:solidFill>
                  <a:srgbClr val="9E75F1"/>
                </a:solidFill>
              </a:rPr>
              <a:t>利用鄰 居的社區住宅庭園綠地，規劃成</a:t>
            </a:r>
            <a:r>
              <a:rPr lang="zh-TW" altLang="en-US" sz="1800" dirty="0" smtClean="0">
                <a:solidFill>
                  <a:srgbClr val="9E75F1"/>
                </a:solidFill>
              </a:rPr>
              <a:t>一連</a:t>
            </a:r>
            <a:endParaRPr lang="en-US" altLang="zh-TW" sz="1800" dirty="0" smtClean="0">
              <a:solidFill>
                <a:srgbClr val="9E75F1"/>
              </a:solidFill>
            </a:endParaRPr>
          </a:p>
          <a:p>
            <a:pPr marL="0" indent="0">
              <a:buNone/>
            </a:pPr>
            <a:r>
              <a:rPr lang="zh-TW" altLang="en-US" sz="1800" dirty="0" smtClean="0">
                <a:solidFill>
                  <a:srgbClr val="9E75F1"/>
                </a:solidFill>
              </a:rPr>
              <a:t>串</a:t>
            </a:r>
            <a:r>
              <a:rPr lang="zh-TW" altLang="en-US" sz="1800" dirty="0">
                <a:solidFill>
                  <a:srgbClr val="9E75F1"/>
                </a:solidFill>
              </a:rPr>
              <a:t>的小綠網系統。</a:t>
            </a:r>
          </a:p>
          <a:p>
            <a:endParaRPr lang="zh-TW" altLang="en-US" sz="1800" dirty="0">
              <a:solidFill>
                <a:srgbClr val="9E75F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8032" y="6273514"/>
            <a:ext cx="862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http://kids.tpml.edu.tw/site/tpchild/sp.asp?xdurl=DR/library03_1.asp&amp;id=12340&amp;mp=100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377" y="632012"/>
            <a:ext cx="4845244" cy="363393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718" y="4700738"/>
            <a:ext cx="1572776" cy="1572776"/>
          </a:xfrm>
          <a:prstGeom prst="rect">
            <a:avLst/>
          </a:prstGeom>
        </p:spPr>
      </p:pic>
      <p:grpSp>
        <p:nvGrpSpPr>
          <p:cNvPr id="28" name="群組 27"/>
          <p:cNvGrpSpPr/>
          <p:nvPr/>
        </p:nvGrpSpPr>
        <p:grpSpPr>
          <a:xfrm>
            <a:off x="5395579" y="4700738"/>
            <a:ext cx="4481653" cy="1346508"/>
            <a:chOff x="5395579" y="4700738"/>
            <a:chExt cx="4481653" cy="1346508"/>
          </a:xfrm>
        </p:grpSpPr>
        <p:sp>
          <p:nvSpPr>
            <p:cNvPr id="7" name="雲朵形圖說文字 6">
              <a:hlinkClick r:id="" action="ppaction://hlinkshowjump?jump=nextslide"/>
            </p:cNvPr>
            <p:cNvSpPr/>
            <p:nvPr/>
          </p:nvSpPr>
          <p:spPr>
            <a:xfrm>
              <a:off x="6752266" y="4700738"/>
              <a:ext cx="1768279" cy="1346508"/>
            </a:xfrm>
            <a:prstGeom prst="cloud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 smtClean="0">
                  <a:solidFill>
                    <a:srgbClr val="2DDBD7"/>
                  </a:solidFill>
                  <a:latin typeface="+mj-ea"/>
                  <a:ea typeface="+mj-ea"/>
                </a:rPr>
                <a:t>回目錄</a:t>
              </a:r>
              <a:endParaRPr lang="zh-TW" altLang="en-US" sz="3600" dirty="0">
                <a:solidFill>
                  <a:srgbClr val="2DDBD7"/>
                </a:solidFill>
                <a:latin typeface="+mj-ea"/>
                <a:ea typeface="+mj-ea"/>
              </a:endParaRPr>
            </a:p>
          </p:txBody>
        </p:sp>
        <p:sp>
          <p:nvSpPr>
            <p:cNvPr id="8" name="橢圓形圖說文字 7"/>
            <p:cNvSpPr/>
            <p:nvPr/>
          </p:nvSpPr>
          <p:spPr>
            <a:xfrm>
              <a:off x="5395579" y="4927006"/>
              <a:ext cx="1275385" cy="912685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上一</a:t>
              </a:r>
              <a:r>
                <a:rPr lang="zh-TW" altLang="en-US" dirty="0"/>
                <a:t>頁</a:t>
              </a:r>
            </a:p>
          </p:txBody>
        </p:sp>
        <p:sp>
          <p:nvSpPr>
            <p:cNvPr id="9" name="橢圓形圖說文字 8"/>
            <p:cNvSpPr/>
            <p:nvPr/>
          </p:nvSpPr>
          <p:spPr>
            <a:xfrm>
              <a:off x="8520545" y="4945062"/>
              <a:ext cx="1356687" cy="110218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mtClean="0"/>
                <a:t>下一頁</a:t>
              </a:r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5863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2DDBD7"/>
            </a:gs>
            <a:gs pos="65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混合密林樹膠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18795"/>
            <a:ext cx="4519108" cy="49054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1800" dirty="0" smtClean="0"/>
              <a:t>北投</a:t>
            </a:r>
            <a:r>
              <a:rPr lang="zh-TW" altLang="en-US" sz="1800" dirty="0"/>
              <a:t>溫泉親水公園內，</a:t>
            </a:r>
          </a:p>
          <a:p>
            <a:pPr marL="0" indent="0">
              <a:buNone/>
            </a:pPr>
            <a:r>
              <a:rPr lang="zh-TW" altLang="en-US" sz="1800" dirty="0"/>
              <a:t>北側緊鄰穿越親水公園之北投圖書</a:t>
            </a:r>
          </a:p>
          <a:p>
            <a:pPr marL="0" indent="0">
              <a:buNone/>
            </a:pPr>
            <a:r>
              <a:rPr lang="zh-TW" altLang="en-US" sz="1800" dirty="0"/>
              <a:t>館，南側隔了日據時代的噴泉鄰接</a:t>
            </a:r>
          </a:p>
          <a:p>
            <a:pPr marL="0" indent="0">
              <a:buNone/>
            </a:pPr>
            <a:r>
              <a:rPr lang="zh-TW" altLang="en-US" sz="1800" dirty="0"/>
              <a:t>光明路，東北側有</a:t>
            </a:r>
            <a:r>
              <a:rPr lang="en-US" altLang="zh-TW" sz="1800" dirty="0"/>
              <a:t>1913</a:t>
            </a:r>
            <a:r>
              <a:rPr lang="zh-TW" altLang="en-US" sz="1800" dirty="0"/>
              <a:t>年興建的</a:t>
            </a:r>
          </a:p>
          <a:p>
            <a:pPr marL="0" indent="0">
              <a:buNone/>
            </a:pPr>
            <a:r>
              <a:rPr lang="zh-TW" altLang="en-US" sz="1800" dirty="0"/>
              <a:t>北投溫泉公共浴場修復利用的北投</a:t>
            </a:r>
          </a:p>
          <a:p>
            <a:pPr marL="0" indent="0">
              <a:buNone/>
            </a:pPr>
            <a:r>
              <a:rPr lang="zh-TW" altLang="en-US" sz="1800" dirty="0"/>
              <a:t>溫泉博物館，西鄰一處既有之溜冰</a:t>
            </a:r>
          </a:p>
          <a:p>
            <a:pPr marL="0" indent="0">
              <a:buNone/>
            </a:pPr>
            <a:r>
              <a:rPr lang="zh-TW" altLang="en-US" sz="1800" dirty="0"/>
              <a:t>場。基地位於擁有自然生態之公園</a:t>
            </a:r>
          </a:p>
          <a:p>
            <a:pPr marL="0" indent="0">
              <a:buNone/>
            </a:pPr>
            <a:r>
              <a:rPr lang="zh-TW" altLang="en-US" sz="1800" dirty="0"/>
              <a:t>內，是臺北市立圖書館北投分館得</a:t>
            </a:r>
          </a:p>
          <a:p>
            <a:pPr marL="0" indent="0">
              <a:buNone/>
            </a:pPr>
            <a:r>
              <a:rPr lang="zh-TW" altLang="en-US" sz="1800" dirty="0"/>
              <a:t>天獨厚的優勢，設計單位希望以綠</a:t>
            </a:r>
          </a:p>
          <a:p>
            <a:pPr marL="0" indent="0">
              <a:buNone/>
            </a:pPr>
            <a:r>
              <a:rPr lang="zh-TW" altLang="en-US" sz="1800" dirty="0"/>
              <a:t>建築的理念實踐在圖書的整體設計</a:t>
            </a:r>
          </a:p>
          <a:p>
            <a:pPr marL="0" indent="0">
              <a:buNone/>
            </a:pPr>
            <a:r>
              <a:rPr lang="zh-TW" altLang="en-US" sz="1800" dirty="0"/>
              <a:t>中。融入北投公園之生態、歷史文</a:t>
            </a:r>
          </a:p>
          <a:p>
            <a:pPr marL="0" indent="0">
              <a:buNone/>
            </a:pPr>
            <a:r>
              <a:rPr lang="zh-TW" altLang="en-US" sz="1800" dirty="0"/>
              <a:t>化環境中，翻開本館，成為大自然</a:t>
            </a:r>
          </a:p>
          <a:p>
            <a:pPr marL="0" indent="0">
              <a:buNone/>
            </a:pPr>
            <a:r>
              <a:rPr lang="zh-TW" altLang="en-US" sz="1800" dirty="0"/>
              <a:t>中的一</a:t>
            </a:r>
            <a:r>
              <a:rPr lang="zh-TW" altLang="en-US" sz="1800" dirty="0" smtClean="0"/>
              <a:t>本</a:t>
            </a:r>
            <a:r>
              <a:rPr lang="zh-TW" altLang="en-US" sz="1800" dirty="0"/>
              <a:t>書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38200" y="6311900"/>
            <a:ext cx="485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http://</a:t>
            </a:r>
            <a:r>
              <a:rPr lang="en-US" altLang="zh-TW" dirty="0" smtClean="0"/>
              <a:t>oldgreen.abri.gov.tw/file/art_3-5_f07.pdf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800" y="1323191"/>
            <a:ext cx="4939635" cy="370472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600" y="5027917"/>
            <a:ext cx="1808399" cy="180839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5495884" y="5027917"/>
            <a:ext cx="4481653" cy="1346508"/>
            <a:chOff x="5395579" y="4700738"/>
            <a:chExt cx="4481653" cy="1346508"/>
          </a:xfrm>
        </p:grpSpPr>
        <p:sp>
          <p:nvSpPr>
            <p:cNvPr id="9" name="雲朵形圖說文字 8">
              <a:hlinkClick r:id="" action="ppaction://hlinkshowjump?jump=nextslide"/>
            </p:cNvPr>
            <p:cNvSpPr/>
            <p:nvPr/>
          </p:nvSpPr>
          <p:spPr>
            <a:xfrm>
              <a:off x="6752266" y="4700738"/>
              <a:ext cx="1768279" cy="1346508"/>
            </a:xfrm>
            <a:prstGeom prst="cloud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 smtClean="0">
                  <a:solidFill>
                    <a:srgbClr val="2DDBD7"/>
                  </a:solidFill>
                  <a:latin typeface="+mj-ea"/>
                  <a:ea typeface="+mj-ea"/>
                </a:rPr>
                <a:t>回目錄</a:t>
              </a:r>
              <a:endParaRPr lang="zh-TW" altLang="en-US" sz="3600" dirty="0">
                <a:solidFill>
                  <a:srgbClr val="2DDBD7"/>
                </a:solidFill>
                <a:latin typeface="+mj-ea"/>
                <a:ea typeface="+mj-ea"/>
              </a:endParaRPr>
            </a:p>
          </p:txBody>
        </p:sp>
        <p:sp>
          <p:nvSpPr>
            <p:cNvPr id="10" name="橢圓形圖說文字 9"/>
            <p:cNvSpPr/>
            <p:nvPr/>
          </p:nvSpPr>
          <p:spPr>
            <a:xfrm>
              <a:off x="5395579" y="4927006"/>
              <a:ext cx="1275385" cy="912685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上一</a:t>
              </a:r>
              <a:r>
                <a:rPr lang="zh-TW" altLang="en-US" dirty="0"/>
                <a:t>頁</a:t>
              </a:r>
            </a:p>
          </p:txBody>
        </p:sp>
        <p:sp>
          <p:nvSpPr>
            <p:cNvPr id="11" name="橢圓形圖說文字 10"/>
            <p:cNvSpPr/>
            <p:nvPr/>
          </p:nvSpPr>
          <p:spPr>
            <a:xfrm>
              <a:off x="8520545" y="4945062"/>
              <a:ext cx="1356687" cy="110218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mtClean="0"/>
                <a:t>下一頁</a:t>
              </a:r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843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FF00"/>
            </a:gs>
            <a:gs pos="71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82882"/>
            <a:ext cx="10515600" cy="1032734"/>
          </a:xfrm>
        </p:spPr>
        <p:txBody>
          <a:bodyPr/>
          <a:lstStyle/>
          <a:p>
            <a:r>
              <a:rPr lang="zh-TW" altLang="en-US" dirty="0"/>
              <a:t>生態池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2480" y="1215616"/>
            <a:ext cx="5303520" cy="50130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sz="5500" dirty="0"/>
              <a:t>小型生態池之營造，必須要有足夠的水源供應</a:t>
            </a:r>
            <a:r>
              <a:rPr lang="zh-TW" altLang="en-US" sz="5500" dirty="0" smtClean="0"/>
              <a:t>，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且</a:t>
            </a:r>
            <a:r>
              <a:rPr lang="zh-TW" altLang="en-US" sz="5500" dirty="0"/>
              <a:t>池底不能有太大的滲漏發生，以減少水份流失。</a:t>
            </a:r>
            <a:r>
              <a:rPr lang="zh-TW" altLang="en-US" sz="5500" dirty="0" smtClean="0"/>
              <a:t>溼地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底層</a:t>
            </a:r>
            <a:r>
              <a:rPr lang="zh-TW" altLang="en-US" sz="5500" dirty="0"/>
              <a:t>結構的滲漏性能對於水文收支有著決定性的影響</a:t>
            </a:r>
            <a:r>
              <a:rPr lang="zh-TW" altLang="en-US" sz="5500" dirty="0" smtClean="0"/>
              <a:t>，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滲漏</a:t>
            </a:r>
            <a:r>
              <a:rPr lang="zh-TW" altLang="en-US" sz="5500" dirty="0"/>
              <a:t>量的大小悠關補注水量的多寡。由於溼地底層</a:t>
            </a:r>
            <a:r>
              <a:rPr lang="zh-TW" altLang="en-US" sz="5500" dirty="0" smtClean="0"/>
              <a:t>結構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為</a:t>
            </a:r>
            <a:r>
              <a:rPr lang="zh-TW" altLang="en-US" sz="5500" dirty="0"/>
              <a:t>水生植物根系的著床空間，對於植物的生長狀況</a:t>
            </a:r>
            <a:r>
              <a:rPr lang="zh-TW" altLang="en-US" sz="5500" dirty="0" smtClean="0"/>
              <a:t>扮演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相當</a:t>
            </a:r>
            <a:r>
              <a:rPr lang="zh-TW" altLang="en-US" sz="5500" dirty="0"/>
              <a:t>重要的角色。因此，在人工溼地的設計與施作階段</a:t>
            </a:r>
            <a:r>
              <a:rPr lang="zh-TW" altLang="en-US" sz="5500" dirty="0" smtClean="0"/>
              <a:t>，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溼地</a:t>
            </a:r>
            <a:r>
              <a:rPr lang="zh-TW" altLang="en-US" sz="5500" dirty="0"/>
              <a:t>底層結構防滲處理工法的選擇，成為關鍵性工作之一。</a:t>
            </a:r>
          </a:p>
          <a:p>
            <a:pPr marL="0" indent="0">
              <a:buNone/>
            </a:pPr>
            <a:r>
              <a:rPr lang="zh-TW" altLang="en-US" sz="5500" dirty="0"/>
              <a:t>    本次營造的生態池附近無長期可利用的天然水源，</a:t>
            </a:r>
            <a:r>
              <a:rPr lang="zh-TW" altLang="en-US" sz="5500" dirty="0" smtClean="0"/>
              <a:t>因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此</a:t>
            </a:r>
            <a:r>
              <a:rPr lang="zh-TW" altLang="en-US" sz="5500" dirty="0"/>
              <a:t>其水源將使用本校的再生水經礫石淨化後供給。為</a:t>
            </a:r>
            <a:r>
              <a:rPr lang="zh-TW" altLang="en-US" sz="5500" dirty="0" smtClean="0"/>
              <a:t>防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止</a:t>
            </a:r>
            <a:r>
              <a:rPr lang="zh-TW" altLang="en-US" sz="5500" dirty="0"/>
              <a:t>池底漏水，常用的工法包含了地工止水膜</a:t>
            </a:r>
            <a:r>
              <a:rPr lang="en-US" altLang="zh-TW" sz="5500" dirty="0"/>
              <a:t>(</a:t>
            </a:r>
            <a:r>
              <a:rPr lang="zh-TW" altLang="en-US" sz="5500" dirty="0"/>
              <a:t>防水布</a:t>
            </a:r>
            <a:r>
              <a:rPr lang="en-US" altLang="zh-TW" sz="5500" dirty="0"/>
              <a:t>)</a:t>
            </a:r>
            <a:r>
              <a:rPr lang="zh-TW" altLang="en-US" sz="5500" dirty="0"/>
              <a:t>、</a:t>
            </a:r>
            <a:r>
              <a:rPr lang="zh-TW" altLang="en-US" sz="5500" dirty="0" smtClean="0"/>
              <a:t>地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工</a:t>
            </a:r>
            <a:r>
              <a:rPr lang="zh-TW" altLang="en-US" sz="5500" dirty="0"/>
              <a:t>皂土布</a:t>
            </a:r>
            <a:r>
              <a:rPr lang="en-US" altLang="zh-TW" sz="5500" dirty="0"/>
              <a:t>(</a:t>
            </a:r>
            <a:r>
              <a:rPr lang="zh-TW" altLang="en-US" sz="5500" dirty="0"/>
              <a:t>皂土</a:t>
            </a:r>
            <a:r>
              <a:rPr lang="en-US" altLang="zh-TW" sz="5500" dirty="0"/>
              <a:t>)</a:t>
            </a:r>
            <a:r>
              <a:rPr lang="zh-TW" altLang="en-US" sz="5500" dirty="0"/>
              <a:t>、黏土層、混凝土底層等，無法達到</a:t>
            </a:r>
            <a:r>
              <a:rPr lang="zh-TW" altLang="en-US" sz="5500" dirty="0" smtClean="0"/>
              <a:t>自然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生態</a:t>
            </a:r>
            <a:r>
              <a:rPr lang="zh-TW" altLang="en-US" sz="5500" dirty="0"/>
              <a:t>的要求。考量本校場址附近的土壤屬於透水性較低的土質</a:t>
            </a:r>
            <a:r>
              <a:rPr lang="zh-TW" altLang="en-US" sz="5500" dirty="0" smtClean="0"/>
              <a:t>，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適宜</a:t>
            </a:r>
            <a:r>
              <a:rPr lang="zh-TW" altLang="en-US" sz="5500" dirty="0"/>
              <a:t>採用最天然的晶化法防滲處理工法</a:t>
            </a:r>
            <a:r>
              <a:rPr lang="en-US" altLang="zh-TW" sz="5500" dirty="0"/>
              <a:t>(</a:t>
            </a:r>
            <a:r>
              <a:rPr lang="zh-TW" altLang="en-US" sz="5500" dirty="0"/>
              <a:t>牛踏層</a:t>
            </a:r>
            <a:r>
              <a:rPr lang="en-US" altLang="zh-TW" sz="5500" dirty="0"/>
              <a:t>)</a:t>
            </a:r>
            <a:r>
              <a:rPr lang="zh-TW" altLang="en-US" sz="5500" dirty="0"/>
              <a:t>，不須使用不透</a:t>
            </a:r>
            <a:r>
              <a:rPr lang="zh-TW" altLang="en-US" sz="5500" dirty="0" smtClean="0"/>
              <a:t>水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zh-TW" altLang="en-US" sz="5500" dirty="0" smtClean="0"/>
              <a:t>布</a:t>
            </a:r>
            <a:r>
              <a:rPr lang="zh-TW" altLang="en-US" sz="5500" dirty="0"/>
              <a:t>或混凝土，即可達到底層低滲漏之功能，下圖為晶化法示意圖。</a:t>
            </a:r>
            <a:endParaRPr lang="en-US" altLang="zh-TW" sz="55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792480" y="6228678"/>
            <a:ext cx="5303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http://www.civil.isu.edu.tw/interface/showpage.php?dept_mno=321&amp;dept_id=6&amp;page_id=15191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20" y="428227"/>
            <a:ext cx="5751755" cy="470109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883" y="5374664"/>
            <a:ext cx="1059872" cy="1374772"/>
          </a:xfrm>
          <a:prstGeom prst="rect">
            <a:avLst/>
          </a:prstGeom>
        </p:spPr>
      </p:pic>
      <p:grpSp>
        <p:nvGrpSpPr>
          <p:cNvPr id="7" name="群組 6"/>
          <p:cNvGrpSpPr/>
          <p:nvPr/>
        </p:nvGrpSpPr>
        <p:grpSpPr>
          <a:xfrm>
            <a:off x="5634570" y="5374664"/>
            <a:ext cx="4481653" cy="1346508"/>
            <a:chOff x="5395579" y="4700738"/>
            <a:chExt cx="4481653" cy="1346508"/>
          </a:xfrm>
        </p:grpSpPr>
        <p:sp>
          <p:nvSpPr>
            <p:cNvPr id="8" name="雲朵形圖說文字 7">
              <a:hlinkClick r:id="" action="ppaction://hlinkshowjump?jump=nextslide"/>
            </p:cNvPr>
            <p:cNvSpPr/>
            <p:nvPr/>
          </p:nvSpPr>
          <p:spPr>
            <a:xfrm>
              <a:off x="6752266" y="4700738"/>
              <a:ext cx="1768279" cy="1346508"/>
            </a:xfrm>
            <a:prstGeom prst="cloud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 smtClean="0">
                  <a:solidFill>
                    <a:srgbClr val="2DDBD7"/>
                  </a:solidFill>
                  <a:latin typeface="+mj-ea"/>
                  <a:ea typeface="+mj-ea"/>
                </a:rPr>
                <a:t>回目錄</a:t>
              </a:r>
              <a:endParaRPr lang="zh-TW" altLang="en-US" sz="3600" dirty="0">
                <a:solidFill>
                  <a:srgbClr val="2DDBD7"/>
                </a:solidFill>
                <a:latin typeface="+mj-ea"/>
                <a:ea typeface="+mj-ea"/>
              </a:endParaRPr>
            </a:p>
          </p:txBody>
        </p:sp>
        <p:sp>
          <p:nvSpPr>
            <p:cNvPr id="9" name="橢圓形圖說文字 8"/>
            <p:cNvSpPr/>
            <p:nvPr/>
          </p:nvSpPr>
          <p:spPr>
            <a:xfrm>
              <a:off x="5395579" y="4927006"/>
              <a:ext cx="1275385" cy="912685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上一</a:t>
              </a:r>
              <a:r>
                <a:rPr lang="zh-TW" altLang="en-US" dirty="0"/>
                <a:t>頁</a:t>
              </a:r>
            </a:p>
          </p:txBody>
        </p:sp>
        <p:sp>
          <p:nvSpPr>
            <p:cNvPr id="10" name="橢圓形圖說文字 9"/>
            <p:cNvSpPr/>
            <p:nvPr/>
          </p:nvSpPr>
          <p:spPr>
            <a:xfrm>
              <a:off x="8520545" y="4945062"/>
              <a:ext cx="1356687" cy="110218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mtClean="0"/>
                <a:t>下一頁</a:t>
              </a:r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21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60000"/>
                <a:lumOff val="40000"/>
              </a:schemeClr>
            </a:gs>
            <a:gs pos="44000">
              <a:srgbClr val="2DDBD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多孔隙棲息地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65291"/>
            <a:ext cx="4282440" cy="4787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多孔隙</a:t>
            </a:r>
            <a:r>
              <a:rPr lang="zh-TW" altLang="en-US" dirty="0" smtClean="0"/>
              <a:t>棲息</a:t>
            </a:r>
            <a:r>
              <a:rPr lang="en-US" altLang="zh-TW" dirty="0" smtClean="0"/>
              <a:t>:</a:t>
            </a:r>
            <a:r>
              <a:rPr lang="zh-TW" altLang="en-US" dirty="0" smtClean="0"/>
              <a:t>地</a:t>
            </a:r>
            <a:r>
              <a:rPr lang="zh-TW" altLang="en-US" dirty="0"/>
              <a:t>花、野草、地衣、菇類、菌類、爬藤植物叢生，甚至還以人工堆置亂石、瓦礫、木堆、落葉、土穴、蔓藤架、空心磚、小丘、枯木雜草，好讓甲蟲、蜈蚣、青蛙、蜥蜴、蛇、蜘蛛、蝴蝶、蜂、鼠兔、小鳥、蝙蝠、蟾蜍等小生物藏身、覓食、求偶</a:t>
            </a:r>
            <a:r>
              <a:rPr lang="zh-TW" altLang="en-US" dirty="0" smtClean="0"/>
              <a:t>、築巢</a:t>
            </a:r>
            <a:r>
              <a:rPr lang="zh-TW" altLang="en-US" dirty="0"/>
              <a:t>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38200" y="6190154"/>
            <a:ext cx="5024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http://www.civil.isu.edu.tw/interface/showpage.php?dept_mno=321&amp;dept_id=7&amp;page_id=15199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459" y="1465291"/>
            <a:ext cx="4650140" cy="3487605"/>
          </a:xfrm>
          <a:prstGeom prst="rect">
            <a:avLst/>
          </a:prstGeom>
        </p:spPr>
      </p:pic>
      <p:grpSp>
        <p:nvGrpSpPr>
          <p:cNvPr id="6" name="群組 5"/>
          <p:cNvGrpSpPr/>
          <p:nvPr/>
        </p:nvGrpSpPr>
        <p:grpSpPr>
          <a:xfrm>
            <a:off x="5883699" y="5261847"/>
            <a:ext cx="4481653" cy="1346508"/>
            <a:chOff x="5395579" y="4700738"/>
            <a:chExt cx="4481653" cy="1346508"/>
          </a:xfrm>
        </p:grpSpPr>
        <p:sp>
          <p:nvSpPr>
            <p:cNvPr id="7" name="雲朵形圖說文字 6">
              <a:hlinkClick r:id="" action="ppaction://hlinkshowjump?jump=nextslide"/>
            </p:cNvPr>
            <p:cNvSpPr/>
            <p:nvPr/>
          </p:nvSpPr>
          <p:spPr>
            <a:xfrm>
              <a:off x="6752266" y="4700738"/>
              <a:ext cx="1768279" cy="1346508"/>
            </a:xfrm>
            <a:prstGeom prst="cloud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 smtClean="0">
                  <a:solidFill>
                    <a:srgbClr val="2DDBD7"/>
                  </a:solidFill>
                  <a:latin typeface="+mj-ea"/>
                  <a:ea typeface="+mj-ea"/>
                </a:rPr>
                <a:t>回目錄</a:t>
              </a:r>
              <a:endParaRPr lang="zh-TW" altLang="en-US" sz="3600" dirty="0">
                <a:solidFill>
                  <a:srgbClr val="2DDBD7"/>
                </a:solidFill>
                <a:latin typeface="+mj-ea"/>
                <a:ea typeface="+mj-ea"/>
              </a:endParaRPr>
            </a:p>
          </p:txBody>
        </p:sp>
        <p:sp>
          <p:nvSpPr>
            <p:cNvPr id="8" name="橢圓形圖說文字 7"/>
            <p:cNvSpPr/>
            <p:nvPr/>
          </p:nvSpPr>
          <p:spPr>
            <a:xfrm>
              <a:off x="5395579" y="4927006"/>
              <a:ext cx="1275385" cy="912685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上一</a:t>
              </a:r>
              <a:r>
                <a:rPr lang="zh-TW" altLang="en-US" dirty="0"/>
                <a:t>頁</a:t>
              </a:r>
            </a:p>
          </p:txBody>
        </p:sp>
        <p:sp>
          <p:nvSpPr>
            <p:cNvPr id="9" name="橢圓形圖說文字 8"/>
            <p:cNvSpPr/>
            <p:nvPr/>
          </p:nvSpPr>
          <p:spPr>
            <a:xfrm>
              <a:off x="8520545" y="4945062"/>
              <a:ext cx="1356687" cy="110218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mtClean="0"/>
                <a:t>下一頁</a:t>
              </a:r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644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767">
              <a:schemeClr val="accent4">
                <a:lumMod val="60000"/>
                <a:lumOff val="40000"/>
              </a:schemeClr>
            </a:gs>
            <a:gs pos="525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9559" y="300578"/>
            <a:ext cx="11350213" cy="1325563"/>
          </a:xfrm>
        </p:spPr>
        <p:txBody>
          <a:bodyPr/>
          <a:lstStyle/>
          <a:p>
            <a:r>
              <a:rPr lang="zh-TW" altLang="en-US" dirty="0" smtClean="0"/>
              <a:t>結語和討論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560" y="1839557"/>
            <a:ext cx="11350213" cy="5163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我學到節能減碳的方法後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我覺得節能減碳是一件很重要的事。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以後我們冷氣要開再</a:t>
            </a:r>
            <a:r>
              <a:rPr lang="en-US" altLang="zh-TW" dirty="0" smtClean="0"/>
              <a:t>26</a:t>
            </a:r>
            <a:r>
              <a:rPr lang="zh-TW" altLang="en-US" dirty="0" smtClean="0"/>
              <a:t>度以下，或是不要開，要隨手關燈。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sz="4000" dirty="0" smtClean="0"/>
              <a:t>謝</a:t>
            </a:r>
            <a:r>
              <a:rPr lang="zh-TW" altLang="en-US" sz="4000" dirty="0"/>
              <a:t>謝</a:t>
            </a:r>
            <a:r>
              <a:rPr lang="zh-TW" altLang="en-US" sz="4400" dirty="0" smtClean="0"/>
              <a:t>觀看</a:t>
            </a:r>
            <a:endParaRPr lang="en-US" altLang="zh-TW" sz="4400" dirty="0" smtClean="0"/>
          </a:p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7158119" y="4887774"/>
            <a:ext cx="4481653" cy="1346508"/>
            <a:chOff x="5395579" y="4700738"/>
            <a:chExt cx="4481653" cy="1346508"/>
          </a:xfrm>
        </p:grpSpPr>
        <p:sp>
          <p:nvSpPr>
            <p:cNvPr id="5" name="雲朵形圖說文字 4">
              <a:hlinkClick r:id="" action="ppaction://hlinkshowjump?jump=nextslide"/>
            </p:cNvPr>
            <p:cNvSpPr/>
            <p:nvPr/>
          </p:nvSpPr>
          <p:spPr>
            <a:xfrm>
              <a:off x="6752266" y="4700738"/>
              <a:ext cx="1768279" cy="1346508"/>
            </a:xfrm>
            <a:prstGeom prst="cloudCallou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 smtClean="0">
                  <a:solidFill>
                    <a:srgbClr val="2DDBD7"/>
                  </a:solidFill>
                  <a:latin typeface="+mj-ea"/>
                  <a:ea typeface="+mj-ea"/>
                </a:rPr>
                <a:t>回目錄</a:t>
              </a:r>
              <a:endParaRPr lang="zh-TW" altLang="en-US" sz="3600" dirty="0">
                <a:solidFill>
                  <a:srgbClr val="2DDBD7"/>
                </a:solidFill>
                <a:latin typeface="+mj-ea"/>
                <a:ea typeface="+mj-ea"/>
              </a:endParaRPr>
            </a:p>
          </p:txBody>
        </p:sp>
        <p:sp>
          <p:nvSpPr>
            <p:cNvPr id="6" name="橢圓形圖說文字 5"/>
            <p:cNvSpPr/>
            <p:nvPr/>
          </p:nvSpPr>
          <p:spPr>
            <a:xfrm>
              <a:off x="5395579" y="4927006"/>
              <a:ext cx="1275385" cy="912685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上一</a:t>
              </a:r>
              <a:r>
                <a:rPr lang="zh-TW" altLang="en-US" dirty="0"/>
                <a:t>頁</a:t>
              </a:r>
            </a:p>
          </p:txBody>
        </p:sp>
        <p:sp>
          <p:nvSpPr>
            <p:cNvPr id="7" name="橢圓形圖說文字 6"/>
            <p:cNvSpPr/>
            <p:nvPr/>
          </p:nvSpPr>
          <p:spPr>
            <a:xfrm>
              <a:off x="8520545" y="4945062"/>
              <a:ext cx="1356687" cy="110218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mtClean="0"/>
                <a:t>下一頁</a:t>
              </a:r>
              <a:endParaRPr lang="zh-TW" altLang="en-US"/>
            </a:p>
          </p:txBody>
        </p:sp>
      </p:grp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617" y="3875566"/>
            <a:ext cx="2710216" cy="271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72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734</Words>
  <Application>Microsoft Office PowerPoint</Application>
  <PresentationFormat>寬螢幕</PresentationFormat>
  <Paragraphs>82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王漢宗波卡體一空陰</vt:lpstr>
      <vt:lpstr>王漢宗空疊圓繁</vt:lpstr>
      <vt:lpstr>新細明體</vt:lpstr>
      <vt:lpstr>Arial</vt:lpstr>
      <vt:lpstr>Arimo</vt:lpstr>
      <vt:lpstr>Calibri</vt:lpstr>
      <vt:lpstr>Calibri Light</vt:lpstr>
      <vt:lpstr>Office 佈景主題</vt:lpstr>
      <vt:lpstr>PowerPoint 簡報</vt:lpstr>
      <vt:lpstr>PowerPoint 簡報</vt:lpstr>
      <vt:lpstr> 生態綠網  </vt:lpstr>
      <vt:lpstr> 混合密林樹膠  </vt:lpstr>
      <vt:lpstr>生態池</vt:lpstr>
      <vt:lpstr>多孔隙棲息地 </vt:lpstr>
      <vt:lpstr>結語和討論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校園生物多樣性</dc:title>
  <dc:creator>student</dc:creator>
  <cp:lastModifiedBy>student</cp:lastModifiedBy>
  <cp:revision>37</cp:revision>
  <dcterms:created xsi:type="dcterms:W3CDTF">2015-10-23T01:52:35Z</dcterms:created>
  <dcterms:modified xsi:type="dcterms:W3CDTF">2015-12-24T03:37:20Z</dcterms:modified>
</cp:coreProperties>
</file>