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60" r:id="rId4"/>
    <p:sldId id="258" r:id="rId5"/>
    <p:sldId id="259" r:id="rId6"/>
    <p:sldId id="261" r:id="rId7"/>
    <p:sldId id="262" r:id="rId8"/>
    <p:sldId id="263" r:id="rId9"/>
    <p:sldId id="266" r:id="rId10"/>
    <p:sldId id="264"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副標題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標題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zh-TW" altLang="en-US" smtClean="0"/>
              <a:t>按一下以編輯母片標題樣式</a:t>
            </a:r>
            <a:endParaRPr kumimoji="0" lang="en-US"/>
          </a:p>
        </p:txBody>
      </p:sp>
      <p:cxnSp>
        <p:nvCxnSpPr>
          <p:cNvPr id="8" name="直線接點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橢圓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日期版面配置區 14"/>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16" name="投影片編號版面配置區 15"/>
          <p:cNvSpPr>
            <a:spLocks noGrp="1"/>
          </p:cNvSpPr>
          <p:nvPr>
            <p:ph type="sldNum" sz="quarter" idx="11"/>
          </p:nvPr>
        </p:nvSpPr>
        <p:spPr/>
        <p:txBody>
          <a:bodyPr/>
          <a:lstStyle/>
          <a:p>
            <a:fld id="{73DA0BB7-265A-403C-9275-D587AB510EDC}" type="slidenum">
              <a:rPr lang="zh-TW" altLang="en-US" smtClean="0"/>
              <a:pPr/>
              <a:t>‹#›</a:t>
            </a:fld>
            <a:endParaRPr lang="zh-TW" altLang="en-US"/>
          </a:p>
        </p:txBody>
      </p:sp>
      <p:sp>
        <p:nvSpPr>
          <p:cNvPr id="17" name="頁尾版面配置區 16"/>
          <p:cNvSpPr>
            <a:spLocks noGrp="1"/>
          </p:cNvSpPr>
          <p:nvPr>
            <p:ph type="ftr" sz="quarter" idx="12"/>
          </p:nvPr>
        </p:nvSpPr>
        <p:spPr/>
        <p:txBody>
          <a:bodyPr/>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內容版面配置區 8"/>
          <p:cNvSpPr>
            <a:spLocks noGrp="1"/>
          </p:cNvSpPr>
          <p:nvPr>
            <p:ph idx="1"/>
          </p:nvPr>
        </p:nvSpPr>
        <p:spPr>
          <a:xfrm>
            <a:off x="457200" y="1524000"/>
            <a:ext cx="8229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4" name="日期版面配置區 13"/>
          <p:cNvSpPr>
            <a:spLocks noGrp="1"/>
          </p:cNvSpPr>
          <p:nvPr>
            <p:ph type="dt" sz="half" idx="14"/>
          </p:nvPr>
        </p:nvSpPr>
        <p:spPr/>
        <p:txBody>
          <a:bodyPr/>
          <a:lstStyle/>
          <a:p>
            <a:fld id="{5BBEAD13-0566-4C6C-97E7-55F17F24B09F}" type="datetimeFigureOut">
              <a:rPr lang="zh-TW" altLang="en-US" smtClean="0"/>
              <a:pPr/>
              <a:t>2014/12/22</a:t>
            </a:fld>
            <a:endParaRPr lang="zh-TW" altLang="en-US"/>
          </a:p>
        </p:txBody>
      </p:sp>
      <p:sp>
        <p:nvSpPr>
          <p:cNvPr id="15" name="投影片編號版面配置區 14"/>
          <p:cNvSpPr>
            <a:spLocks noGrp="1"/>
          </p:cNvSpPr>
          <p:nvPr>
            <p:ph type="sldNum" sz="quarter" idx="15"/>
          </p:nvPr>
        </p:nvSpPr>
        <p:spPr/>
        <p:txBody>
          <a:bodyPr/>
          <a:lstStyle>
            <a:lvl1pPr algn="ctr">
              <a:defRPr/>
            </a:lvl1pPr>
          </a:lstStyle>
          <a:p>
            <a:fld id="{73DA0BB7-265A-403C-9275-D587AB510EDC}" type="slidenum">
              <a:rPr lang="zh-TW" altLang="en-US" smtClean="0"/>
              <a:pPr/>
              <a:t>‹#›</a:t>
            </a:fld>
            <a:endParaRPr lang="zh-TW" altLang="en-US"/>
          </a:p>
        </p:txBody>
      </p:sp>
      <p:sp>
        <p:nvSpPr>
          <p:cNvPr id="16" name="頁尾版面配置區 15"/>
          <p:cNvSpPr>
            <a:spLocks noGrp="1"/>
          </p:cNvSpPr>
          <p:nvPr>
            <p:ph type="ftr" sz="quarter" idx="16"/>
          </p:nvPr>
        </p:nvSpPr>
        <p:spPr/>
        <p:txBody>
          <a:bodyPr/>
          <a:lstStyle/>
          <a:p>
            <a:endParaRPr lang="zh-TW" altLang="en-US"/>
          </a:p>
        </p:txBody>
      </p:sp>
      <p:sp>
        <p:nvSpPr>
          <p:cNvPr id="17" name="標題 16"/>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2" name="標題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cxnSp>
        <p:nvCxnSpPr>
          <p:cNvPr id="7" name="直線接點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日期版面配置區 4"/>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11" name="內容版面配置區 10"/>
          <p:cNvSpPr>
            <a:spLocks noGrp="1"/>
          </p:cNvSpPr>
          <p:nvPr>
            <p:ph sz="half" idx="1"/>
          </p:nvPr>
        </p:nvSpPr>
        <p:spPr>
          <a:xfrm>
            <a:off x="457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9" name="投影片編號版面配置區 8"/>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3" name="文字版面配置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32" name="內容版面配置區 31"/>
          <p:cNvSpPr>
            <a:spLocks noGrp="1"/>
          </p:cNvSpPr>
          <p:nvPr>
            <p:ph sz="half" idx="2"/>
          </p:nvPr>
        </p:nvSpPr>
        <p:spPr>
          <a:xfrm>
            <a:off x="457200"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4" name="內容版面配置區 33"/>
          <p:cNvSpPr>
            <a:spLocks noGrp="1"/>
          </p:cNvSpPr>
          <p:nvPr>
            <p:ph sz="quarter" idx="4"/>
          </p:nvPr>
        </p:nvSpPr>
        <p:spPr>
          <a:xfrm>
            <a:off x="4649788"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 name="標題 1"/>
          <p:cNvSpPr>
            <a:spLocks noGrp="1"/>
          </p:cNvSpPr>
          <p:nvPr>
            <p:ph type="title"/>
          </p:nvPr>
        </p:nvSpPr>
        <p:spPr>
          <a:xfrm>
            <a:off x="457200" y="155448"/>
            <a:ext cx="8229600" cy="1143000"/>
          </a:xfrm>
        </p:spPr>
        <p:txBody>
          <a:bodyPr anchor="b" anchorCtr="0"/>
          <a:lstStyle>
            <a:lvl1pPr>
              <a:defRPr/>
            </a:lvl1pPr>
          </a:lstStyle>
          <a:p>
            <a:r>
              <a:rPr kumimoji="0" lang="zh-TW" altLang="en-US" smtClean="0"/>
              <a:t>按一下以編輯母片標題樣式</a:t>
            </a:r>
            <a:endParaRPr kumimoji="0" lang="en-US"/>
          </a:p>
        </p:txBody>
      </p:sp>
      <p:sp>
        <p:nvSpPr>
          <p:cNvPr id="12" name="文字版面配置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cxnSp>
        <p:nvCxnSpPr>
          <p:cNvPr id="10" name="直線接點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9" name="內容版面配置區 28"/>
          <p:cNvSpPr>
            <a:spLocks noGrp="1"/>
          </p:cNvSpPr>
          <p:nvPr>
            <p:ph sz="quarter" idx="1"/>
          </p:nvPr>
        </p:nvSpPr>
        <p:spPr>
          <a:xfrm>
            <a:off x="457200" y="457200"/>
            <a:ext cx="62484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 name="文字版面配置區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31" name="標題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8" name="日期版面配置區 7"/>
          <p:cNvSpPr>
            <a:spLocks noGrp="1"/>
          </p:cNvSpPr>
          <p:nvPr>
            <p:ph type="dt" sz="half" idx="14"/>
          </p:nvPr>
        </p:nvSpPr>
        <p:spPr/>
        <p:txBody>
          <a:bodyPr/>
          <a:lstStyle/>
          <a:p>
            <a:fld id="{5BBEAD13-0566-4C6C-97E7-55F17F24B09F}" type="datetimeFigureOut">
              <a:rPr lang="zh-TW" altLang="en-US" smtClean="0"/>
              <a:pPr/>
              <a:t>2014/12/22</a:t>
            </a:fld>
            <a:endParaRPr lang="zh-TW" altLang="en-US"/>
          </a:p>
        </p:txBody>
      </p:sp>
      <p:sp>
        <p:nvSpPr>
          <p:cNvPr id="9" name="投影片編號版面配置區 8"/>
          <p:cNvSpPr>
            <a:spLocks noGrp="1"/>
          </p:cNvSpPr>
          <p:nvPr>
            <p:ph type="sldNum" sz="quarter" idx="15"/>
          </p:nvPr>
        </p:nvSpPr>
        <p:spPr/>
        <p:txBody>
          <a:bodyPr/>
          <a:lstStyle/>
          <a:p>
            <a:fld id="{73DA0BB7-265A-403C-9275-D587AB510EDC}" type="slidenum">
              <a:rPr lang="zh-TW" altLang="en-US" smtClean="0"/>
              <a:pPr/>
              <a:t>‹#›</a:t>
            </a:fld>
            <a:endParaRPr lang="zh-TW" altLang="en-US"/>
          </a:p>
        </p:txBody>
      </p:sp>
      <p:sp>
        <p:nvSpPr>
          <p:cNvPr id="10" name="頁尾版面配置區 9"/>
          <p:cNvSpPr>
            <a:spLocks noGrp="1"/>
          </p:cNvSpPr>
          <p:nvPr>
            <p:ph type="ftr" sz="quarter" idx="16"/>
          </p:nvPr>
        </p:nvSpPr>
        <p:spPr/>
        <p:txBody>
          <a:bodyPr/>
          <a:lstStyle/>
          <a:p>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p:txBody>
          <a:bodyPr/>
          <a:lstStyle/>
          <a:p>
            <a:fld id="{5BBEAD13-0566-4C6C-97E7-55F17F24B09F}" type="datetimeFigureOut">
              <a:rPr lang="zh-TW" altLang="en-US" smtClean="0"/>
              <a:pPr/>
              <a:t>2014/12/22</a:t>
            </a:fld>
            <a:endParaRPr lang="zh-TW" altLang="en-US"/>
          </a:p>
        </p:txBody>
      </p:sp>
      <p:sp>
        <p:nvSpPr>
          <p:cNvPr id="9" name="投影片編號版面配置區 8"/>
          <p:cNvSpPr>
            <a:spLocks noGrp="1"/>
          </p:cNvSpPr>
          <p:nvPr>
            <p:ph type="sldNum" sz="quarter" idx="11"/>
          </p:nvPr>
        </p:nvSpPr>
        <p:spPr/>
        <p:txBody>
          <a:bodyPr/>
          <a:lstStyle/>
          <a:p>
            <a:fld id="{73DA0BB7-265A-403C-9275-D587AB510EDC}" type="slidenum">
              <a:rPr lang="zh-TW" altLang="en-US" smtClean="0"/>
              <a:pPr/>
              <a:t>‹#›</a:t>
            </a:fld>
            <a:endParaRPr lang="zh-TW" altLang="en-US"/>
          </a:p>
        </p:txBody>
      </p:sp>
      <p:sp>
        <p:nvSpPr>
          <p:cNvPr id="10" name="頁尾版面配置區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文字版面配置區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BEAD13-0566-4C6C-97E7-55F17F24B09F}" type="datetimeFigureOut">
              <a:rPr lang="zh-TW" altLang="en-US" smtClean="0"/>
              <a:pPr/>
              <a:t>2014/12/22</a:t>
            </a:fld>
            <a:endParaRPr lang="zh-TW" altLang="en-US"/>
          </a:p>
        </p:txBody>
      </p:sp>
      <p:sp>
        <p:nvSpPr>
          <p:cNvPr id="10" name="頁尾版面配置區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zh-TW" altLang="en-US"/>
          </a:p>
        </p:txBody>
      </p:sp>
      <p:sp>
        <p:nvSpPr>
          <p:cNvPr id="22" name="投影片編號版面配置區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3DA0BB7-265A-403C-9275-D587AB510EDC}" type="slidenum">
              <a:rPr lang="zh-TW" altLang="en-US" smtClean="0"/>
              <a:pPr/>
              <a:t>‹#›</a:t>
            </a:fld>
            <a:endParaRPr lang="zh-TW" altLang="en-US"/>
          </a:p>
        </p:txBody>
      </p:sp>
      <p:sp>
        <p:nvSpPr>
          <p:cNvPr id="5" name="標題版面配置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zh-TW" altLang="en-US" smtClean="0"/>
              <a:t>按一下以編輯母片標題樣式</a:t>
            </a:r>
            <a:endParaRPr kumimoji="0"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zh.wikipedia.org/zh-tw/%E4%BA%94%E5%A6%83%E5%BB%9F" TargetMode="External"/><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zh.wikipedia.org/zh-tw/%E4%BA%94%E5%A6%83%E5%BB%9F" TargetMode="External"/><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5220072" y="4437112"/>
            <a:ext cx="3923928" cy="2160240"/>
          </a:xfrm>
        </p:spPr>
        <p:txBody>
          <a:bodyPr>
            <a:normAutofit/>
          </a:bodyPr>
          <a:lstStyle/>
          <a:p>
            <a:r>
              <a:rPr lang="zh-TW" altLang="en-US" dirty="0" smtClean="0">
                <a:solidFill>
                  <a:schemeClr val="accent4">
                    <a:lumMod val="75000"/>
                  </a:schemeClr>
                </a:solidFill>
                <a:latin typeface="華康少女文字W5" pitchFamily="81" charset="-120"/>
                <a:ea typeface="華康少女文字W5" pitchFamily="81" charset="-120"/>
              </a:rPr>
              <a:t>組員</a:t>
            </a:r>
            <a:r>
              <a:rPr lang="en-US" altLang="zh-TW" dirty="0" smtClean="0">
                <a:solidFill>
                  <a:schemeClr val="accent4">
                    <a:lumMod val="75000"/>
                  </a:schemeClr>
                </a:solidFill>
                <a:latin typeface="華康少女文字W5" pitchFamily="81" charset="-120"/>
                <a:ea typeface="華康少女文字W5" pitchFamily="81" charset="-120"/>
              </a:rPr>
              <a:t>:</a:t>
            </a:r>
            <a:r>
              <a:rPr lang="zh-TW" altLang="en-US" dirty="0" smtClean="0">
                <a:solidFill>
                  <a:schemeClr val="accent4">
                    <a:lumMod val="75000"/>
                  </a:schemeClr>
                </a:solidFill>
                <a:latin typeface="華康少女文字W5" pitchFamily="81" charset="-120"/>
                <a:ea typeface="華康少女文字W5" pitchFamily="81" charset="-120"/>
              </a:rPr>
              <a:t>馬新喬</a:t>
            </a:r>
            <a:r>
              <a:rPr lang="en-US" altLang="zh-TW" dirty="0" smtClean="0">
                <a:solidFill>
                  <a:schemeClr val="accent4">
                    <a:lumMod val="75000"/>
                  </a:schemeClr>
                </a:solidFill>
                <a:latin typeface="華康少女文字W5" pitchFamily="81" charset="-120"/>
                <a:ea typeface="華康少女文字W5" pitchFamily="81" charset="-120"/>
              </a:rPr>
              <a:t>(2)</a:t>
            </a:r>
          </a:p>
          <a:p>
            <a:r>
              <a:rPr lang="zh-TW" altLang="en-US" dirty="0" smtClean="0">
                <a:solidFill>
                  <a:schemeClr val="accent4">
                    <a:lumMod val="75000"/>
                  </a:schemeClr>
                </a:solidFill>
                <a:latin typeface="華康少女文字W5" pitchFamily="81" charset="-120"/>
                <a:ea typeface="華康少女文字W5" pitchFamily="81" charset="-120"/>
              </a:rPr>
              <a:t>     吳鼎綸</a:t>
            </a:r>
            <a:r>
              <a:rPr lang="en-US" altLang="zh-TW" dirty="0" smtClean="0">
                <a:solidFill>
                  <a:schemeClr val="accent4">
                    <a:lumMod val="75000"/>
                  </a:schemeClr>
                </a:solidFill>
                <a:latin typeface="華康少女文字W5" pitchFamily="81" charset="-120"/>
                <a:ea typeface="華康少女文字W5" pitchFamily="81" charset="-120"/>
              </a:rPr>
              <a:t>(5)</a:t>
            </a:r>
          </a:p>
          <a:p>
            <a:r>
              <a:rPr lang="zh-TW" altLang="en-US" dirty="0" smtClean="0">
                <a:solidFill>
                  <a:schemeClr val="accent4">
                    <a:lumMod val="75000"/>
                  </a:schemeClr>
                </a:solidFill>
                <a:latin typeface="華康少女文字W5" pitchFamily="81" charset="-120"/>
                <a:ea typeface="華康少女文字W5" pitchFamily="81" charset="-120"/>
              </a:rPr>
              <a:t>      邱彥豪</a:t>
            </a:r>
            <a:r>
              <a:rPr lang="en-US" altLang="zh-TW" dirty="0" smtClean="0">
                <a:solidFill>
                  <a:schemeClr val="accent4">
                    <a:lumMod val="75000"/>
                  </a:schemeClr>
                </a:solidFill>
                <a:latin typeface="華康少女文字W5" pitchFamily="81" charset="-120"/>
                <a:ea typeface="華康少女文字W5" pitchFamily="81" charset="-120"/>
              </a:rPr>
              <a:t>(12)</a:t>
            </a:r>
          </a:p>
          <a:p>
            <a:r>
              <a:rPr lang="zh-TW" altLang="en-US" dirty="0" smtClean="0">
                <a:solidFill>
                  <a:schemeClr val="accent4">
                    <a:lumMod val="75000"/>
                  </a:schemeClr>
                </a:solidFill>
                <a:latin typeface="華康少女文字W5" pitchFamily="81" charset="-120"/>
                <a:ea typeface="華康少女文字W5" pitchFamily="81" charset="-120"/>
              </a:rPr>
              <a:t>       劉蓁宜 </a:t>
            </a:r>
            <a:r>
              <a:rPr lang="en-US" altLang="zh-TW" dirty="0" smtClean="0">
                <a:solidFill>
                  <a:schemeClr val="accent4">
                    <a:lumMod val="75000"/>
                  </a:schemeClr>
                </a:solidFill>
                <a:latin typeface="華康少女文字W5" pitchFamily="81" charset="-120"/>
                <a:ea typeface="華康少女文字W5" pitchFamily="81" charset="-120"/>
              </a:rPr>
              <a:t>(15)</a:t>
            </a:r>
            <a:r>
              <a:rPr lang="zh-TW" altLang="en-US" dirty="0" smtClean="0">
                <a:solidFill>
                  <a:schemeClr val="accent4">
                    <a:lumMod val="75000"/>
                  </a:schemeClr>
                </a:solidFill>
                <a:latin typeface="華康少女文字W5" pitchFamily="81" charset="-120"/>
                <a:ea typeface="華康少女文字W5" pitchFamily="81" charset="-120"/>
              </a:rPr>
              <a:t>           </a:t>
            </a:r>
            <a:endParaRPr lang="zh-TW" altLang="en-US" dirty="0">
              <a:solidFill>
                <a:schemeClr val="accent4">
                  <a:lumMod val="75000"/>
                </a:schemeClr>
              </a:solidFill>
              <a:latin typeface="華康少女文字W5" pitchFamily="81" charset="-120"/>
              <a:ea typeface="華康少女文字W5" pitchFamily="81" charset="-120"/>
            </a:endParaRPr>
          </a:p>
        </p:txBody>
      </p:sp>
      <p:sp>
        <p:nvSpPr>
          <p:cNvPr id="2" name="標題 1"/>
          <p:cNvSpPr>
            <a:spLocks noGrp="1"/>
          </p:cNvSpPr>
          <p:nvPr>
            <p:ph type="ctrTitle"/>
          </p:nvPr>
        </p:nvSpPr>
        <p:spPr>
          <a:xfrm>
            <a:off x="467544" y="260648"/>
            <a:ext cx="8136904" cy="3240360"/>
          </a:xfrm>
        </p:spPr>
        <p:txBody>
          <a:bodyPr>
            <a:noAutofit/>
          </a:bodyPr>
          <a:lstStyle/>
          <a:p>
            <a:r>
              <a:rPr lang="zh-TW" altLang="en-US" sz="20000" b="1" dirty="0" smtClean="0">
                <a:solidFill>
                  <a:srgbClr val="FF0000"/>
                </a:solidFill>
                <a:latin typeface="+mn-lt"/>
                <a:ea typeface="金梅方隸體" pitchFamily="49" charset="-120"/>
                <a:hlinkClick r:id="rId3"/>
              </a:rPr>
              <a:t>五妃廟</a:t>
            </a:r>
            <a:endParaRPr lang="zh-TW" altLang="en-US" sz="20000" b="1" dirty="0">
              <a:solidFill>
                <a:srgbClr val="FF0000"/>
              </a:solidFill>
              <a:latin typeface="+mn-lt"/>
              <a:ea typeface="金梅方隸體" pitchFamily="49" charset="-120"/>
            </a:endParaRPr>
          </a:p>
        </p:txBody>
      </p:sp>
      <p:sp>
        <p:nvSpPr>
          <p:cNvPr id="11" name="文字方塊 10"/>
          <p:cNvSpPr txBox="1"/>
          <p:nvPr/>
        </p:nvSpPr>
        <p:spPr>
          <a:xfrm>
            <a:off x="1331640" y="260648"/>
            <a:ext cx="6984776" cy="369332"/>
          </a:xfrm>
          <a:prstGeom prst="rect">
            <a:avLst/>
          </a:prstGeom>
          <a:noFill/>
        </p:spPr>
        <p:txBody>
          <a:bodyPr wrap="square" rtlCol="0">
            <a:spAutoFit/>
          </a:bodyPr>
          <a:lstStyle/>
          <a:p>
            <a:endParaRPr lang="zh-TW" altLang="en-US" dirty="0"/>
          </a:p>
        </p:txBody>
      </p:sp>
      <p:pic>
        <p:nvPicPr>
          <p:cNvPr id="6" name="Picture 12" descr="台南市五妃廟.jpg"/>
          <p:cNvPicPr>
            <a:picLocks noChangeAspect="1" noChangeArrowheads="1"/>
          </p:cNvPicPr>
          <p:nvPr/>
        </p:nvPicPr>
        <p:blipFill>
          <a:blip r:embed="rId4" cstate="print"/>
          <a:srcRect/>
          <a:stretch>
            <a:fillRect/>
          </a:stretch>
        </p:blipFill>
        <p:spPr bwMode="auto">
          <a:xfrm>
            <a:off x="971600" y="3645024"/>
            <a:ext cx="4248472" cy="2816581"/>
          </a:xfrm>
          <a:prstGeom prst="rect">
            <a:avLst/>
          </a:prstGeom>
          <a:noFill/>
        </p:spPr>
      </p:pic>
    </p:spTree>
  </p:cSld>
  <p:clrMapOvr>
    <a:masterClrMapping/>
  </p:clrMapOvr>
  <p:transition spd="slow">
    <p:strips dir="ld"/>
    <p:sndAc>
      <p:stSnd>
        <p:snd r:embed="rId2" name="whoosh.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316416" y="4725144"/>
            <a:ext cx="370384" cy="1561376"/>
          </a:xfrm>
        </p:spPr>
        <p:txBody>
          <a:bodyPr/>
          <a:lstStyle/>
          <a:p>
            <a:endParaRPr lang="zh-TW" altLang="en-US" dirty="0"/>
          </a:p>
        </p:txBody>
      </p:sp>
      <p:sp>
        <p:nvSpPr>
          <p:cNvPr id="2" name="標題 1"/>
          <p:cNvSpPr>
            <a:spLocks noGrp="1"/>
          </p:cNvSpPr>
          <p:nvPr>
            <p:ph type="title"/>
          </p:nvPr>
        </p:nvSpPr>
        <p:spPr/>
        <p:txBody>
          <a:bodyPr/>
          <a:lstStyle/>
          <a:p>
            <a:endParaRPr lang="zh-TW" altLang="en-US"/>
          </a:p>
        </p:txBody>
      </p:sp>
      <p:pic>
        <p:nvPicPr>
          <p:cNvPr id="6146" name="Picture 2" descr="https://encrypted-tbn2.gstatic.com/images?q=tbn:ANd9GcQvbxUbMiGW3OW3vVrDrw_RBTU-EZXW_YdpiozppTfURS2i-7XuyA"/>
          <p:cNvPicPr>
            <a:picLocks noChangeAspect="1" noChangeArrowheads="1"/>
          </p:cNvPicPr>
          <p:nvPr/>
        </p:nvPicPr>
        <p:blipFill>
          <a:blip r:embed="rId3" cstate="print"/>
          <a:srcRect/>
          <a:stretch>
            <a:fillRect/>
          </a:stretch>
        </p:blipFill>
        <p:spPr bwMode="auto">
          <a:xfrm>
            <a:off x="-11779" y="0"/>
            <a:ext cx="9155779" cy="6858000"/>
          </a:xfrm>
          <a:prstGeom prst="rect">
            <a:avLst/>
          </a:prstGeom>
          <a:noFill/>
        </p:spPr>
      </p:pic>
      <p:sp>
        <p:nvSpPr>
          <p:cNvPr id="5" name="文字方塊 4"/>
          <p:cNvSpPr txBox="1"/>
          <p:nvPr/>
        </p:nvSpPr>
        <p:spPr>
          <a:xfrm>
            <a:off x="3023320" y="5288340"/>
            <a:ext cx="6120680" cy="1569660"/>
          </a:xfrm>
          <a:prstGeom prst="rect">
            <a:avLst/>
          </a:prstGeom>
          <a:noFill/>
        </p:spPr>
        <p:txBody>
          <a:bodyPr wrap="square" rtlCol="0">
            <a:spAutoFit/>
          </a:bodyPr>
          <a:lstStyle/>
          <a:p>
            <a:r>
              <a:rPr lang="en-US" altLang="zh-TW" sz="9600" dirty="0" smtClean="0">
                <a:latin typeface="Hand Me Down S (BRK)" pitchFamily="2" charset="-120"/>
                <a:ea typeface="Hand Me Down S (BRK)" pitchFamily="2" charset="-120"/>
              </a:rPr>
              <a:t>THE  END</a:t>
            </a:r>
            <a:endParaRPr lang="zh-TW" altLang="en-US" sz="9600" dirty="0">
              <a:latin typeface="Hand Me Down S (BRK)" pitchFamily="2" charset="-120"/>
              <a:ea typeface="Hand Me Down S (BRK)" pitchFamily="2" charset="-120"/>
            </a:endParaRPr>
          </a:p>
        </p:txBody>
      </p:sp>
    </p:spTree>
  </p:cSld>
  <p:clrMapOvr>
    <a:masterClrMapping/>
  </p:clrMapOvr>
  <p:transition spd="med">
    <p:wedge/>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2276872"/>
            <a:ext cx="8229600" cy="3966240"/>
          </a:xfrm>
        </p:spPr>
        <p:txBody>
          <a:bodyPr>
            <a:normAutofit/>
          </a:bodyPr>
          <a:lstStyle/>
          <a:p>
            <a:r>
              <a:rPr lang="zh-TW" altLang="en-US" b="1" dirty="0" smtClean="0">
                <a:solidFill>
                  <a:srgbClr val="FFC000"/>
                </a:solidFill>
              </a:rPr>
              <a:t>五妃廟</a:t>
            </a:r>
            <a:r>
              <a:rPr lang="zh-TW" altLang="en-US" dirty="0" smtClean="0">
                <a:solidFill>
                  <a:srgbClr val="FFC000"/>
                </a:solidFill>
              </a:rPr>
              <a:t>，昔稱</a:t>
            </a:r>
            <a:r>
              <a:rPr lang="zh-TW" altLang="en-US" b="1" dirty="0" smtClean="0">
                <a:solidFill>
                  <a:srgbClr val="FFC000"/>
                </a:solidFill>
              </a:rPr>
              <a:t>五烈墓</a:t>
            </a:r>
            <a:r>
              <a:rPr lang="zh-TW" altLang="en-US" dirty="0" smtClean="0">
                <a:solidFill>
                  <a:srgbClr val="FFC000"/>
                </a:solidFill>
              </a:rPr>
              <a:t>、</a:t>
            </a:r>
            <a:r>
              <a:rPr lang="zh-TW" altLang="en-US" b="1" dirty="0" smtClean="0">
                <a:solidFill>
                  <a:srgbClr val="FFC000"/>
                </a:solidFill>
              </a:rPr>
              <a:t>寧靖王從死五妃墓</a:t>
            </a:r>
            <a:r>
              <a:rPr lang="zh-TW" altLang="en-US" dirty="0" smtClean="0">
                <a:solidFill>
                  <a:srgbClr val="FFC000"/>
                </a:solidFill>
              </a:rPr>
              <a:t>，位於今臺灣臺南市，五妃是指明寧靖王朱術桂從死之五位妃妾：袁氏、王氏、秀姑、梅姐及荷姐。五妃廟乃坐西南朝東北，為一座單進兩護龍式的古建築，最早建於</a:t>
            </a:r>
            <a:r>
              <a:rPr lang="en-US" altLang="zh-TW" dirty="0" smtClean="0">
                <a:solidFill>
                  <a:srgbClr val="FFC000"/>
                </a:solidFill>
              </a:rPr>
              <a:t>1683</a:t>
            </a:r>
            <a:r>
              <a:rPr lang="zh-TW" altLang="en-US" dirty="0" smtClean="0">
                <a:solidFill>
                  <a:srgbClr val="FFC000"/>
                </a:solidFill>
              </a:rPr>
              <a:t>年。由</a:t>
            </a:r>
            <a:r>
              <a:rPr lang="en-US" altLang="zh-TW" dirty="0" smtClean="0">
                <a:solidFill>
                  <a:srgbClr val="FFC000"/>
                </a:solidFill>
              </a:rPr>
              <a:t>1683</a:t>
            </a:r>
            <a:r>
              <a:rPr lang="zh-TW" altLang="en-US" dirty="0" smtClean="0">
                <a:solidFill>
                  <a:srgbClr val="FFC000"/>
                </a:solidFill>
              </a:rPr>
              <a:t>年迄今有三百餘年，墓傍有一小祠，為義靈君墓，係當年殉死二侍埋骨之處。</a:t>
            </a:r>
          </a:p>
          <a:p>
            <a:r>
              <a:rPr lang="zh-TW" altLang="en-US" dirty="0" smtClean="0">
                <a:solidFill>
                  <a:srgbClr val="FFC000"/>
                </a:solidFill>
              </a:rPr>
              <a:t>今為中華民國政部所頒訂之國定古蹟，目前由臺南市政府文化觀光處所管理，紀念廟周圍清幽猶如公園般，設有紀念碑、解說牌等</a:t>
            </a:r>
            <a:r>
              <a:rPr lang="zh-TW" altLang="en-US" dirty="0" smtClean="0"/>
              <a:t>。</a:t>
            </a:r>
          </a:p>
          <a:p>
            <a:pPr>
              <a:buNone/>
            </a:pPr>
            <a:endParaRPr lang="zh-TW" altLang="en-US" dirty="0"/>
          </a:p>
        </p:txBody>
      </p:sp>
      <p:sp>
        <p:nvSpPr>
          <p:cNvPr id="2" name="標題 1"/>
          <p:cNvSpPr>
            <a:spLocks noGrp="1"/>
          </p:cNvSpPr>
          <p:nvPr>
            <p:ph type="title"/>
          </p:nvPr>
        </p:nvSpPr>
        <p:spPr>
          <a:xfrm>
            <a:off x="755576" y="764704"/>
            <a:ext cx="8229600" cy="1008112"/>
          </a:xfrm>
        </p:spPr>
        <p:txBody>
          <a:bodyPr>
            <a:normAutofit fontScale="90000"/>
          </a:bodyPr>
          <a:lstStyle/>
          <a:p>
            <a:r>
              <a:rPr lang="en-US" altLang="zh-TW" dirty="0" smtClean="0"/>
              <a:t/>
            </a:r>
            <a:br>
              <a:rPr lang="en-US" altLang="zh-TW" dirty="0" smtClean="0"/>
            </a:br>
            <a:r>
              <a:rPr lang="zh-TW" altLang="en-US" sz="10700" dirty="0" smtClean="0">
                <a:solidFill>
                  <a:srgbClr val="FFC000"/>
                </a:solidFill>
                <a:latin typeface="華康少女文字W5" pitchFamily="81" charset="-120"/>
                <a:ea typeface="華康少女文字W5" pitchFamily="81" charset="-120"/>
              </a:rPr>
              <a:t>重點前提</a:t>
            </a:r>
            <a:endParaRPr lang="zh-TW" altLang="en-US" sz="10700" dirty="0">
              <a:solidFill>
                <a:srgbClr val="FFC000"/>
              </a:solidFill>
              <a:latin typeface="華康少女文字W5" pitchFamily="81" charset="-120"/>
              <a:ea typeface="華康少女文字W5" pitchFamily="81" charset="-120"/>
            </a:endParaRPr>
          </a:p>
        </p:txBody>
      </p:sp>
    </p:spTree>
  </p:cSld>
  <p:clrMapOvr>
    <a:masterClrMapping/>
  </p:clrMapOvr>
  <p:transition spd="slow">
    <p:strips/>
    <p:sndAc>
      <p:stSnd>
        <p:snd r:embed="rId2"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1916832"/>
            <a:ext cx="8229600" cy="4572000"/>
          </a:xfrm>
        </p:spPr>
        <p:txBody>
          <a:bodyPr>
            <a:normAutofit fontScale="62500" lnSpcReduction="20000"/>
          </a:bodyPr>
          <a:lstStyle/>
          <a:p>
            <a:r>
              <a:rPr lang="zh-TW" altLang="en-US" dirty="0" smtClean="0">
                <a:solidFill>
                  <a:srgbClr val="FFFF00"/>
                </a:solidFill>
              </a:rPr>
              <a:t>台南市</a:t>
            </a:r>
            <a:r>
              <a:rPr lang="zh-TW" altLang="en-US" dirty="0" smtClean="0">
                <a:solidFill>
                  <a:srgbClr val="FFFF00"/>
                </a:solidFill>
              </a:rPr>
              <a:t>中西區</a:t>
            </a:r>
            <a:r>
              <a:rPr lang="zh-TW" altLang="en-US" dirty="0" smtClean="0">
                <a:solidFill>
                  <a:srgbClr val="FFFF00"/>
                </a:solidFill>
              </a:rPr>
              <a:t>五妃街</a:t>
            </a:r>
            <a:endParaRPr lang="en-US" altLang="zh-TW" dirty="0" smtClean="0">
              <a:solidFill>
                <a:srgbClr val="FFFF00"/>
              </a:solidFill>
            </a:endParaRPr>
          </a:p>
          <a:p>
            <a:r>
              <a:rPr lang="zh-TW" altLang="en-US" dirty="0" smtClean="0">
                <a:solidFill>
                  <a:srgbClr val="FFFF00"/>
                </a:solidFill>
              </a:rPr>
              <a:t>祭祀</a:t>
            </a:r>
            <a:r>
              <a:rPr lang="zh-TW" altLang="en-US" dirty="0" smtClean="0">
                <a:solidFill>
                  <a:srgbClr val="FFFF00"/>
                </a:solidFill>
              </a:rPr>
              <a:t>明朝最後一個血脈寧靖王</a:t>
            </a:r>
            <a:r>
              <a:rPr lang="en-US" altLang="zh-TW" dirty="0" smtClean="0">
                <a:solidFill>
                  <a:srgbClr val="FFFF00"/>
                </a:solidFill>
              </a:rPr>
              <a:t>(</a:t>
            </a:r>
            <a:r>
              <a:rPr lang="zh-TW" altLang="en-US" dirty="0" smtClean="0">
                <a:solidFill>
                  <a:srgbClr val="FFFF00"/>
                </a:solidFill>
              </a:rPr>
              <a:t>朱術貴</a:t>
            </a:r>
            <a:r>
              <a:rPr lang="en-US" altLang="zh-TW" dirty="0" smtClean="0">
                <a:solidFill>
                  <a:srgbClr val="FFFF00"/>
                </a:solidFill>
              </a:rPr>
              <a:t>)5</a:t>
            </a:r>
            <a:r>
              <a:rPr lang="zh-TW" altLang="en-US" dirty="0" smtClean="0">
                <a:solidFill>
                  <a:srgbClr val="FFFF00"/>
                </a:solidFill>
              </a:rPr>
              <a:t>位妃子的廟，佇立於墳塚的地方是墳塚與祠廟合一的陰</a:t>
            </a:r>
            <a:r>
              <a:rPr lang="zh-TW" altLang="en-US" dirty="0" smtClean="0">
                <a:solidFill>
                  <a:srgbClr val="FFFF00"/>
                </a:solidFill>
              </a:rPr>
              <a:t>廟</a:t>
            </a:r>
            <a:endParaRPr lang="en-US" altLang="zh-TW" dirty="0" smtClean="0">
              <a:solidFill>
                <a:srgbClr val="FFFF00"/>
              </a:solidFill>
            </a:endParaRPr>
          </a:p>
          <a:p>
            <a:r>
              <a:rPr lang="zh-TW" altLang="en-US" dirty="0" smtClean="0">
                <a:solidFill>
                  <a:srgbClr val="FFFF00"/>
                </a:solidFill>
              </a:rPr>
              <a:t>五</a:t>
            </a:r>
            <a:r>
              <a:rPr lang="zh-TW" altLang="en-US" dirty="0" smtClean="0">
                <a:solidFill>
                  <a:srgbClr val="FFFF00"/>
                </a:solidFill>
              </a:rPr>
              <a:t>妃廟正殿前立四柱歇山馬背式屋頂的拜亭，門扇四樘有彩繪門神是該廟的總出入口</a:t>
            </a:r>
            <a:r>
              <a:rPr lang="zh-TW" altLang="en-US" dirty="0" smtClean="0">
                <a:solidFill>
                  <a:srgbClr val="FFFF00"/>
                </a:solidFill>
              </a:rPr>
              <a:t>。</a:t>
            </a:r>
            <a:endParaRPr lang="en-US" altLang="zh-TW" dirty="0" smtClean="0">
              <a:solidFill>
                <a:srgbClr val="FFFF00"/>
              </a:solidFill>
            </a:endParaRPr>
          </a:p>
          <a:p>
            <a:r>
              <a:rPr lang="zh-TW" altLang="en-US" dirty="0" smtClean="0">
                <a:solidFill>
                  <a:srgbClr val="FFFF00"/>
                </a:solidFill>
              </a:rPr>
              <a:t>五</a:t>
            </a:r>
            <a:r>
              <a:rPr lang="zh-TW" altLang="en-US" dirty="0" smtClean="0">
                <a:solidFill>
                  <a:srgbClr val="FFFF00"/>
                </a:solidFill>
              </a:rPr>
              <a:t>妃廟正殿供奉五妃的塑像，並在後面的牆上有一座刻有</a:t>
            </a:r>
            <a:r>
              <a:rPr lang="en-US" altLang="zh-TW" dirty="0" smtClean="0">
                <a:solidFill>
                  <a:srgbClr val="FFFF00"/>
                </a:solidFill>
              </a:rPr>
              <a:t>『</a:t>
            </a:r>
            <a:r>
              <a:rPr lang="zh-TW" altLang="en-US" dirty="0" smtClean="0">
                <a:solidFill>
                  <a:srgbClr val="FFFF00"/>
                </a:solidFill>
              </a:rPr>
              <a:t>寧靖王從死五妃墓</a:t>
            </a:r>
            <a:r>
              <a:rPr lang="en-US" altLang="zh-TW" dirty="0" smtClean="0">
                <a:solidFill>
                  <a:srgbClr val="FFFF00"/>
                </a:solidFill>
              </a:rPr>
              <a:t>』</a:t>
            </a:r>
            <a:r>
              <a:rPr lang="zh-TW" altLang="en-US" dirty="0" smtClean="0">
                <a:solidFill>
                  <a:srgbClr val="FFFF00"/>
                </a:solidFill>
              </a:rPr>
              <a:t>的</a:t>
            </a:r>
            <a:r>
              <a:rPr lang="zh-TW" altLang="en-US" dirty="0" smtClean="0">
                <a:solidFill>
                  <a:srgbClr val="FFFF00"/>
                </a:solidFill>
              </a:rPr>
              <a:t>碑石</a:t>
            </a:r>
            <a:endParaRPr lang="en-US" altLang="zh-TW" dirty="0" smtClean="0">
              <a:solidFill>
                <a:srgbClr val="FFFF00"/>
              </a:solidFill>
            </a:endParaRPr>
          </a:p>
          <a:p>
            <a:r>
              <a:rPr lang="zh-TW" altLang="en-US" dirty="0" smtClean="0">
                <a:solidFill>
                  <a:srgbClr val="FFFF00"/>
                </a:solidFill>
              </a:rPr>
              <a:t>而</a:t>
            </a:r>
            <a:r>
              <a:rPr lang="zh-TW" altLang="en-US" dirty="0" smtClean="0">
                <a:solidFill>
                  <a:srgbClr val="FFFF00"/>
                </a:solidFill>
              </a:rPr>
              <a:t>明寧靖王墓則在高雄市湖內鄉湖內村</a:t>
            </a:r>
            <a:r>
              <a:rPr lang="zh-TW" altLang="en-US" dirty="0" smtClean="0">
                <a:solidFill>
                  <a:srgbClr val="FFFF00"/>
                </a:solidFill>
              </a:rPr>
              <a:t>。</a:t>
            </a:r>
            <a:endParaRPr lang="en-US" altLang="zh-TW" dirty="0" smtClean="0">
              <a:solidFill>
                <a:srgbClr val="FFFF00"/>
              </a:solidFill>
            </a:endParaRPr>
          </a:p>
          <a:p>
            <a:r>
              <a:rPr lang="zh-TW" altLang="en-US" dirty="0" smtClean="0">
                <a:solidFill>
                  <a:srgbClr val="FFFF00"/>
                </a:solidFill>
              </a:rPr>
              <a:t>建築</a:t>
            </a:r>
            <a:r>
              <a:rPr lang="zh-TW" altLang="en-US" dirty="0" smtClean="0">
                <a:solidFill>
                  <a:srgbClr val="FFFF00"/>
                </a:solidFill>
              </a:rPr>
              <a:t>屬單進單殿式，紅色的院牆連接著五百兩護龍的山牆面，與三弧形的馬背屋脊構成高低起伏的外觀，與一般單殿附加拜亭之廟宇不同的是，門兩旁微微外張的「八字牆」，廂房置兩側於中夾有天井</a:t>
            </a:r>
            <a:r>
              <a:rPr lang="zh-TW" altLang="en-US" dirty="0" smtClean="0">
                <a:solidFill>
                  <a:srgbClr val="FFFF00"/>
                </a:solidFill>
              </a:rPr>
              <a:t>；</a:t>
            </a:r>
            <a:endParaRPr lang="en-US" altLang="zh-TW" dirty="0" smtClean="0">
              <a:solidFill>
                <a:srgbClr val="FFFF00"/>
              </a:solidFill>
            </a:endParaRPr>
          </a:p>
          <a:p>
            <a:r>
              <a:rPr lang="zh-TW" altLang="en-US" dirty="0" smtClean="0">
                <a:solidFill>
                  <a:srgbClr val="FFFF00"/>
                </a:solidFill>
              </a:rPr>
              <a:t>在</a:t>
            </a:r>
            <a:r>
              <a:rPr lang="zh-TW" altLang="en-US" dirty="0" smtClean="0">
                <a:solidFill>
                  <a:srgbClr val="FFFF00"/>
                </a:solidFill>
              </a:rPr>
              <a:t>五妃廟廟不遠處有一間屬於單開間的義靈君祠，是寧靖王二侍官殉死埋骨處</a:t>
            </a:r>
            <a:r>
              <a:rPr lang="zh-TW" altLang="en-US" dirty="0" smtClean="0">
                <a:solidFill>
                  <a:srgbClr val="FFFF00"/>
                </a:solidFill>
              </a:rPr>
              <a:t>。</a:t>
            </a:r>
            <a:endParaRPr lang="en-US" altLang="zh-TW" dirty="0" smtClean="0">
              <a:solidFill>
                <a:srgbClr val="FFFF00"/>
              </a:solidFill>
            </a:endParaRPr>
          </a:p>
          <a:p>
            <a:r>
              <a:rPr lang="zh-TW" altLang="en-US" dirty="0" smtClean="0">
                <a:solidFill>
                  <a:srgbClr val="FFFF00"/>
                </a:solidFill>
              </a:rPr>
              <a:t>五</a:t>
            </a:r>
            <a:r>
              <a:rPr lang="zh-TW" altLang="en-US" dirty="0" smtClean="0">
                <a:solidFill>
                  <a:srgbClr val="FFFF00"/>
                </a:solidFill>
              </a:rPr>
              <a:t>妃廟廟誌：一般據教學與道教的寺廟，各有不同的門神彩繪，不同的信仰意義與主神配以不同的門神，以示神格的高低。中國傳統的建築又特別注重裝飾；傳統信仰則強調入世，故各寺廟裝飾圖多以吉祥祈福為主。五妃因為后妃神格而得配享隨侍太監與宮女，故門神彩繪別具風格，太監平捧牡丹表示獻花富貴、鼎爐表示獻香與薪傳，宮女手捧壺表示多福、捧桃表示多壽、捧石榴表示多子。</a:t>
            </a:r>
            <a:endParaRPr lang="zh-TW" altLang="en-US" dirty="0">
              <a:solidFill>
                <a:srgbClr val="FFFF00"/>
              </a:solidFill>
            </a:endParaRPr>
          </a:p>
        </p:txBody>
      </p:sp>
      <p:sp>
        <p:nvSpPr>
          <p:cNvPr id="2" name="標題 1"/>
          <p:cNvSpPr>
            <a:spLocks noGrp="1"/>
          </p:cNvSpPr>
          <p:nvPr>
            <p:ph type="title"/>
          </p:nvPr>
        </p:nvSpPr>
        <p:spPr>
          <a:xfrm>
            <a:off x="539552" y="404664"/>
            <a:ext cx="8229600" cy="1219200"/>
          </a:xfrm>
        </p:spPr>
        <p:txBody>
          <a:bodyPr>
            <a:noAutofit/>
          </a:bodyPr>
          <a:lstStyle/>
          <a:p>
            <a:r>
              <a:rPr lang="zh-TW" altLang="en-US" sz="9600" dirty="0" smtClean="0">
                <a:solidFill>
                  <a:srgbClr val="FFFF00"/>
                </a:solidFill>
                <a:latin typeface="華康少女文字W5" pitchFamily="81" charset="-120"/>
                <a:ea typeface="華康少女文字W5" pitchFamily="81" charset="-120"/>
              </a:rPr>
              <a:t>此地簡介</a:t>
            </a:r>
            <a:endParaRPr lang="zh-TW" altLang="en-US" sz="9600" dirty="0">
              <a:solidFill>
                <a:srgbClr val="FFFF00"/>
              </a:solidFill>
              <a:latin typeface="華康少女文字W5" pitchFamily="81" charset="-120"/>
              <a:ea typeface="華康少女文字W5" pitchFamily="81" charset="-120"/>
            </a:endParaRPr>
          </a:p>
        </p:txBody>
      </p:sp>
    </p:spTree>
  </p:cSld>
  <p:clrMapOvr>
    <a:masterClrMapping/>
  </p:clrMapOvr>
  <p:transition spd="slow">
    <p:strips dir="rd"/>
    <p:sndAc>
      <p:stSnd>
        <p:snd r:embed="rId2"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2286000"/>
            <a:ext cx="8229600" cy="4572000"/>
          </a:xfrm>
        </p:spPr>
        <p:txBody>
          <a:bodyPr/>
          <a:lstStyle/>
          <a:p>
            <a:r>
              <a:rPr lang="zh-TW" altLang="en-US" dirty="0" smtClean="0">
                <a:solidFill>
                  <a:srgbClr val="92D050"/>
                </a:solidFill>
              </a:rPr>
              <a:t>墓碑銘：寧靖王從死五妃墓。</a:t>
            </a:r>
          </a:p>
          <a:p>
            <a:r>
              <a:rPr lang="zh-TW" altLang="en-US" dirty="0" smtClean="0">
                <a:solidFill>
                  <a:srgbClr val="92D050"/>
                </a:solidFill>
              </a:rPr>
              <a:t>廟門楹聯：芳祠永傍城南路，玉骨長埋桂子山。</a:t>
            </a:r>
          </a:p>
          <a:p>
            <a:r>
              <a:rPr lang="zh-TW" altLang="en-US" dirty="0" smtClean="0">
                <a:solidFill>
                  <a:srgbClr val="92D050"/>
                </a:solidFill>
              </a:rPr>
              <a:t>硬山式燕尾翹脊屋頂及旁單開間的祭祀埋葬寧靖王二侍官的義靈君祠也為該廟特色。</a:t>
            </a:r>
          </a:p>
          <a:p>
            <a:r>
              <a:rPr lang="zh-TW" altLang="en-US" dirty="0" smtClean="0">
                <a:solidFill>
                  <a:srgbClr val="92D050"/>
                </a:solidFill>
              </a:rPr>
              <a:t>情侶夫妻間求忠貞祭拜的廟宇。</a:t>
            </a:r>
          </a:p>
          <a:p>
            <a:r>
              <a:rPr lang="zh-TW" altLang="en-US" dirty="0" smtClean="0">
                <a:solidFill>
                  <a:srgbClr val="92D050"/>
                </a:solidFill>
              </a:rPr>
              <a:t>它是「墓廟合一」的陰廟</a:t>
            </a:r>
            <a:endParaRPr lang="zh-TW" altLang="en-US" dirty="0">
              <a:solidFill>
                <a:srgbClr val="92D050"/>
              </a:solidFill>
            </a:endParaRPr>
          </a:p>
        </p:txBody>
      </p:sp>
      <p:sp>
        <p:nvSpPr>
          <p:cNvPr id="2" name="標題 1"/>
          <p:cNvSpPr>
            <a:spLocks noGrp="1"/>
          </p:cNvSpPr>
          <p:nvPr>
            <p:ph type="title"/>
          </p:nvPr>
        </p:nvSpPr>
        <p:spPr>
          <a:xfrm>
            <a:off x="611560" y="620688"/>
            <a:ext cx="8229600" cy="1219200"/>
          </a:xfrm>
        </p:spPr>
        <p:txBody>
          <a:bodyPr>
            <a:noAutofit/>
          </a:bodyPr>
          <a:lstStyle/>
          <a:p>
            <a:r>
              <a:rPr lang="zh-TW" altLang="en-US" sz="9600" dirty="0" smtClean="0">
                <a:solidFill>
                  <a:srgbClr val="92D050"/>
                </a:solidFill>
                <a:latin typeface="華康少女文字W5" pitchFamily="81" charset="-120"/>
                <a:ea typeface="華康少女文字W5" pitchFamily="81" charset="-120"/>
              </a:rPr>
              <a:t>此地特色</a:t>
            </a:r>
            <a:endParaRPr lang="zh-TW" altLang="en-US" sz="9600" dirty="0">
              <a:solidFill>
                <a:srgbClr val="92D050"/>
              </a:solidFill>
              <a:latin typeface="華康少女文字W5" pitchFamily="81" charset="-120"/>
              <a:ea typeface="華康少女文字W5" pitchFamily="81" charset="-120"/>
            </a:endParaRPr>
          </a:p>
        </p:txBody>
      </p:sp>
    </p:spTree>
  </p:cSld>
  <p:clrMapOvr>
    <a:masterClrMapping/>
  </p:clrMapOvr>
  <p:transition spd="slow">
    <p:checker/>
    <p:sndAc>
      <p:stSnd>
        <p:snd r:embed="rId2"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1916832"/>
            <a:ext cx="8229600" cy="4572000"/>
          </a:xfrm>
        </p:spPr>
        <p:txBody>
          <a:bodyPr>
            <a:normAutofit fontScale="92500" lnSpcReduction="10000"/>
          </a:bodyPr>
          <a:lstStyle/>
          <a:p>
            <a:r>
              <a:rPr lang="zh-TW" altLang="en-US" dirty="0" smtClean="0">
                <a:solidFill>
                  <a:srgbClr val="002060"/>
                </a:solidFill>
              </a:rPr>
              <a:t>如果可以詳細的告訴我他們的故事 </a:t>
            </a:r>
            <a:br>
              <a:rPr lang="zh-TW" altLang="en-US" dirty="0" smtClean="0">
                <a:solidFill>
                  <a:srgbClr val="002060"/>
                </a:solidFill>
              </a:rPr>
            </a:br>
            <a:r>
              <a:rPr lang="zh-TW" altLang="en-US" dirty="0" smtClean="0">
                <a:solidFill>
                  <a:srgbClr val="002060"/>
                </a:solidFill>
              </a:rPr>
              <a:t>像是中西區五妃廟那樣 清楚描述出他的由來</a:t>
            </a:r>
            <a:br>
              <a:rPr lang="zh-TW" altLang="en-US" dirty="0" smtClean="0">
                <a:solidFill>
                  <a:srgbClr val="002060"/>
                </a:solidFill>
              </a:rPr>
            </a:br>
            <a:r>
              <a:rPr lang="zh-TW" altLang="en-US" dirty="0" smtClean="0">
                <a:solidFill>
                  <a:srgbClr val="002060"/>
                </a:solidFill>
              </a:rPr>
              <a:t>然後介紹出背後的故事 像是五妃廟就是因為以下故事命名</a:t>
            </a:r>
            <a:br>
              <a:rPr lang="zh-TW" altLang="en-US" dirty="0" smtClean="0">
                <a:solidFill>
                  <a:srgbClr val="002060"/>
                </a:solidFill>
              </a:rPr>
            </a:br>
            <a:r>
              <a:rPr lang="zh-TW" altLang="en-US" dirty="0" smtClean="0">
                <a:solidFill>
                  <a:srgbClr val="002060"/>
                </a:solidFill>
              </a:rPr>
              <a:t/>
            </a:r>
            <a:br>
              <a:rPr lang="zh-TW" altLang="en-US" dirty="0" smtClean="0">
                <a:solidFill>
                  <a:srgbClr val="002060"/>
                </a:solidFill>
              </a:rPr>
            </a:br>
            <a:r>
              <a:rPr lang="zh-TW" altLang="en-US" dirty="0" smtClean="0">
                <a:solidFill>
                  <a:srgbClr val="002060"/>
                </a:solidFill>
              </a:rPr>
              <a:t>五妃廟就是寧靖王為得知監國鄭克塽投降，見大勢已去，為免敵前受辱，決心一死殉國。他召來多年朝夕相伴的五位姬妾，與之訣別，並告訴她們可以改嫁或出家，以自尋生計。不料五位姬妾竟齊聲痛哭說：「殿下既能全節，妾等甯甘失身？王生俱生，王死俱死」說完，五人即冠笄披服，從容自縊而死。五人中的梅姐和荷姐是侍女，名份雖異，但她們和妾妃一樣能同盡大節，所以一律稱為「五妃娘」。</a:t>
            </a:r>
            <a:br>
              <a:rPr lang="zh-TW" altLang="en-US" dirty="0" smtClean="0">
                <a:solidFill>
                  <a:srgbClr val="002060"/>
                </a:solidFill>
              </a:rPr>
            </a:br>
            <a:endParaRPr lang="zh-TW" altLang="en-US" dirty="0">
              <a:solidFill>
                <a:srgbClr val="002060"/>
              </a:solidFill>
            </a:endParaRPr>
          </a:p>
        </p:txBody>
      </p:sp>
      <p:sp>
        <p:nvSpPr>
          <p:cNvPr id="2" name="標題 1"/>
          <p:cNvSpPr>
            <a:spLocks noGrp="1"/>
          </p:cNvSpPr>
          <p:nvPr>
            <p:ph type="title"/>
          </p:nvPr>
        </p:nvSpPr>
        <p:spPr>
          <a:xfrm>
            <a:off x="611560" y="332656"/>
            <a:ext cx="8229600" cy="1219200"/>
          </a:xfrm>
        </p:spPr>
        <p:txBody>
          <a:bodyPr>
            <a:noAutofit/>
          </a:bodyPr>
          <a:lstStyle/>
          <a:p>
            <a:r>
              <a:rPr lang="zh-TW" altLang="en-US" sz="9600" dirty="0" smtClean="0">
                <a:solidFill>
                  <a:srgbClr val="00B050"/>
                </a:solidFill>
                <a:latin typeface="華康少女文字W5" pitchFamily="81" charset="-120"/>
                <a:ea typeface="華康少女文字W5" pitchFamily="81" charset="-120"/>
              </a:rPr>
              <a:t>此地由來</a:t>
            </a:r>
            <a:endParaRPr lang="zh-TW" altLang="en-US" sz="9600" dirty="0">
              <a:solidFill>
                <a:srgbClr val="00B050"/>
              </a:solidFill>
              <a:latin typeface="華康少女文字W5" pitchFamily="81" charset="-120"/>
              <a:ea typeface="華康少女文字W5" pitchFamily="81" charset="-120"/>
            </a:endParaRPr>
          </a:p>
        </p:txBody>
      </p:sp>
    </p:spTree>
  </p:cSld>
  <p:clrMapOvr>
    <a:masterClrMapping/>
  </p:clrMapOvr>
  <p:transition spd="slow">
    <p:checker dir="vert"/>
    <p:sndAc>
      <p:stSnd>
        <p:snd r:embed="rId2"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zh-TW" altLang="en-US" sz="9600" dirty="0" smtClean="0">
                <a:solidFill>
                  <a:srgbClr val="00B0F0"/>
                </a:solidFill>
                <a:latin typeface="華康少女文字W5" pitchFamily="81" charset="-120"/>
                <a:ea typeface="華康少女文字W5" pitchFamily="81" charset="-120"/>
              </a:rPr>
              <a:t>此地地圖</a:t>
            </a:r>
            <a:endParaRPr lang="zh-TW" altLang="en-US" sz="9600" dirty="0">
              <a:solidFill>
                <a:srgbClr val="00B0F0"/>
              </a:solidFill>
              <a:latin typeface="華康少女文字W5" pitchFamily="81" charset="-120"/>
              <a:ea typeface="華康少女文字W5" pitchFamily="81" charset="-120"/>
            </a:endParaRPr>
          </a:p>
        </p:txBody>
      </p:sp>
      <p:pic>
        <p:nvPicPr>
          <p:cNvPr id="9218" name="Picture 2" descr="http://travel.qik.com.tw/ezcatfiles/travel/img/img/179/6.jpg"/>
          <p:cNvPicPr>
            <a:picLocks noChangeAspect="1" noChangeArrowheads="1"/>
          </p:cNvPicPr>
          <p:nvPr/>
        </p:nvPicPr>
        <p:blipFill>
          <a:blip r:embed="rId3" cstate="print"/>
          <a:srcRect/>
          <a:stretch>
            <a:fillRect/>
          </a:stretch>
        </p:blipFill>
        <p:spPr bwMode="auto">
          <a:xfrm>
            <a:off x="899592" y="1700808"/>
            <a:ext cx="7092280" cy="4909188"/>
          </a:xfrm>
          <a:prstGeom prst="rect">
            <a:avLst/>
          </a:prstGeom>
          <a:noFill/>
        </p:spPr>
      </p:pic>
    </p:spTree>
  </p:cSld>
  <p:clrMapOvr>
    <a:masterClrMapping/>
  </p:clrMapOvr>
  <p:transition>
    <p:comb/>
    <p:sndAc>
      <p:stSnd>
        <p:snd r:embed="rId2" name="whoosh.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lh6.ggpht.com/_UUNmZF3Ndhk/SqRcluw_7ZI/AAAAAAAABo0/Elf2_z3lb5A/s200/IMG_0206.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3" name="內容版面配置區 2"/>
          <p:cNvSpPr>
            <a:spLocks noGrp="1"/>
          </p:cNvSpPr>
          <p:nvPr>
            <p:ph idx="1"/>
          </p:nvPr>
        </p:nvSpPr>
        <p:spPr>
          <a:xfrm>
            <a:off x="395536" y="2286000"/>
            <a:ext cx="8229600" cy="4572000"/>
          </a:xfrm>
        </p:spPr>
        <p:txBody>
          <a:bodyPr/>
          <a:lstStyle/>
          <a:p>
            <a:r>
              <a:rPr lang="zh-TW" altLang="en-US" dirty="0" smtClean="0">
                <a:solidFill>
                  <a:srgbClr val="0070C0"/>
                </a:solidFill>
              </a:rPr>
              <a:t>這麼熱的天氣還是吃一碗冰最清涼了，在</a:t>
            </a:r>
            <a:r>
              <a:rPr lang="zh-TW" altLang="en-US" b="1" dirty="0" smtClean="0">
                <a:solidFill>
                  <a:srgbClr val="0070C0"/>
                </a:solidFill>
              </a:rPr>
              <a:t>五妃廟</a:t>
            </a:r>
            <a:r>
              <a:rPr lang="zh-TW" altLang="en-US" dirty="0" smtClean="0">
                <a:solidFill>
                  <a:srgbClr val="0070C0"/>
                </a:solidFill>
              </a:rPr>
              <a:t>對面的</a:t>
            </a:r>
            <a:r>
              <a:rPr lang="zh-TW" altLang="en-US" b="1" dirty="0" smtClean="0">
                <a:solidFill>
                  <a:srgbClr val="0070C0"/>
                </a:solidFill>
              </a:rPr>
              <a:t>杏仁豆腐冰</a:t>
            </a:r>
            <a:r>
              <a:rPr lang="zh-TW" altLang="en-US" dirty="0" smtClean="0">
                <a:solidFill>
                  <a:srgbClr val="0070C0"/>
                </a:solidFill>
              </a:rPr>
              <a:t>就一定不能錯過了</a:t>
            </a:r>
          </a:p>
          <a:p>
            <a:r>
              <a:rPr lang="zh-TW" altLang="en-US" dirty="0" smtClean="0">
                <a:solidFill>
                  <a:srgbClr val="0070C0"/>
                </a:solidFill>
              </a:rPr>
              <a:t>在台南到處都可以看到冰店，但要找到口味好吃、料實在的冰店可不容易，所以野兔常去吃的冰店也只有那幾家而已！</a:t>
            </a:r>
          </a:p>
          <a:p>
            <a:endParaRPr lang="zh-TW" altLang="en-US" dirty="0"/>
          </a:p>
        </p:txBody>
      </p:sp>
      <p:sp>
        <p:nvSpPr>
          <p:cNvPr id="2" name="標題 1"/>
          <p:cNvSpPr>
            <a:spLocks noGrp="1"/>
          </p:cNvSpPr>
          <p:nvPr>
            <p:ph type="title"/>
          </p:nvPr>
        </p:nvSpPr>
        <p:spPr>
          <a:xfrm>
            <a:off x="467544" y="620688"/>
            <a:ext cx="8229600" cy="1219200"/>
          </a:xfrm>
        </p:spPr>
        <p:txBody>
          <a:bodyPr>
            <a:noAutofit/>
          </a:bodyPr>
          <a:lstStyle/>
          <a:p>
            <a:r>
              <a:rPr lang="zh-TW" altLang="en-US" sz="9600" dirty="0" smtClean="0">
                <a:solidFill>
                  <a:srgbClr val="0070C0"/>
                </a:solidFill>
                <a:latin typeface="華康少女文字W5" pitchFamily="81" charset="-120"/>
                <a:ea typeface="華康少女文字W5" pitchFamily="81" charset="-120"/>
              </a:rPr>
              <a:t>此地美食</a:t>
            </a:r>
            <a:endParaRPr lang="zh-TW" altLang="en-US" sz="9600" dirty="0">
              <a:solidFill>
                <a:srgbClr val="0070C0"/>
              </a:solidFill>
              <a:latin typeface="華康少女文字W5" pitchFamily="81" charset="-120"/>
              <a:ea typeface="華康少女文字W5" pitchFamily="81" charset="-120"/>
            </a:endParaRPr>
          </a:p>
        </p:txBody>
      </p:sp>
    </p:spTree>
  </p:cSld>
  <p:clrMapOvr>
    <a:masterClrMapping/>
  </p:clrMapOvr>
  <p:transition>
    <p:comb dir="vert"/>
    <p:sndAc>
      <p:stSnd>
        <p:snd r:embed="rId2" name="whoosh.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1988840"/>
            <a:ext cx="8229600" cy="4572000"/>
          </a:xfrm>
        </p:spPr>
        <p:txBody>
          <a:bodyPr>
            <a:normAutofit fontScale="77500" lnSpcReduction="20000"/>
          </a:bodyPr>
          <a:lstStyle/>
          <a:p>
            <a:r>
              <a:rPr lang="zh-TW" altLang="en-US" dirty="0" smtClean="0">
                <a:solidFill>
                  <a:srgbClr val="7030A0"/>
                </a:solidFill>
              </a:rPr>
              <a:t>某天凌晨有兩個人從大億麗緻酒店旁邊的錢櫃夜唱回家後，他們兩個同騎一台車要回宿舍，</a:t>
            </a:r>
            <a:br>
              <a:rPr lang="zh-TW" altLang="en-US" dirty="0" smtClean="0">
                <a:solidFill>
                  <a:srgbClr val="7030A0"/>
                </a:solidFill>
              </a:rPr>
            </a:br>
            <a:r>
              <a:rPr lang="zh-TW" altLang="en-US" dirty="0" smtClean="0">
                <a:solidFill>
                  <a:srgbClr val="7030A0"/>
                </a:solidFill>
              </a:rPr>
              <a:t>經過台南五妃廟旁的小路</a:t>
            </a:r>
            <a:r>
              <a:rPr lang="en-US" altLang="zh-TW" dirty="0" smtClean="0">
                <a:solidFill>
                  <a:srgbClr val="7030A0"/>
                </a:solidFill>
              </a:rPr>
              <a:t>(</a:t>
            </a:r>
            <a:r>
              <a:rPr lang="zh-TW" altLang="en-US" dirty="0" smtClean="0">
                <a:solidFill>
                  <a:srgbClr val="7030A0"/>
                </a:solidFill>
              </a:rPr>
              <a:t>五妃街</a:t>
            </a:r>
            <a:r>
              <a:rPr lang="en-US" altLang="zh-TW" dirty="0" smtClean="0">
                <a:solidFill>
                  <a:srgbClr val="7030A0"/>
                </a:solidFill>
              </a:rPr>
              <a:t>)</a:t>
            </a:r>
            <a:r>
              <a:rPr lang="zh-TW" altLang="en-US" dirty="0" smtClean="0">
                <a:solidFill>
                  <a:srgbClr val="7030A0"/>
                </a:solidFill>
              </a:rPr>
              <a:t>他們同時看到一位小妹妹蹲在路邊；</a:t>
            </a:r>
            <a:br>
              <a:rPr lang="zh-TW" altLang="en-US" dirty="0" smtClean="0">
                <a:solidFill>
                  <a:srgbClr val="7030A0"/>
                </a:solidFill>
              </a:rPr>
            </a:br>
            <a:r>
              <a:rPr lang="zh-TW" altLang="en-US" dirty="0" smtClean="0">
                <a:solidFill>
                  <a:srgbClr val="7030A0"/>
                </a:solidFill>
              </a:rPr>
              <a:t>他們也停車問了那位小妹妹</a:t>
            </a:r>
            <a:r>
              <a:rPr lang="en-US" altLang="zh-TW" dirty="0" smtClean="0">
                <a:solidFill>
                  <a:srgbClr val="7030A0"/>
                </a:solidFill>
              </a:rPr>
              <a:t>:</a:t>
            </a:r>
            <a:r>
              <a:rPr lang="zh-TW" altLang="en-US" dirty="0" smtClean="0">
                <a:solidFill>
                  <a:srgbClr val="7030A0"/>
                </a:solidFill>
              </a:rPr>
              <a:t>你怎麼了啊</a:t>
            </a:r>
            <a:r>
              <a:rPr lang="en-US" altLang="zh-TW" dirty="0" smtClean="0">
                <a:solidFill>
                  <a:srgbClr val="7030A0"/>
                </a:solidFill>
              </a:rPr>
              <a:t>?</a:t>
            </a:r>
            <a:r>
              <a:rPr lang="zh-TW" altLang="en-US" dirty="0" smtClean="0">
                <a:solidFill>
                  <a:srgbClr val="7030A0"/>
                </a:solidFill>
              </a:rPr>
              <a:t>這麼晚了怎麼還沒回家</a:t>
            </a:r>
            <a:r>
              <a:rPr lang="en-US" altLang="zh-TW" dirty="0" smtClean="0">
                <a:solidFill>
                  <a:srgbClr val="7030A0"/>
                </a:solidFill>
              </a:rPr>
              <a:t>?</a:t>
            </a:r>
            <a:r>
              <a:rPr lang="zh-TW" altLang="en-US" dirty="0" smtClean="0">
                <a:solidFill>
                  <a:srgbClr val="7030A0"/>
                </a:solidFill>
              </a:rPr>
              <a:t>爸爸勒</a:t>
            </a:r>
            <a:r>
              <a:rPr lang="en-US" altLang="zh-TW" dirty="0" smtClean="0">
                <a:solidFill>
                  <a:srgbClr val="7030A0"/>
                </a:solidFill>
              </a:rPr>
              <a:t>~</a:t>
            </a:r>
            <a:r>
              <a:rPr lang="zh-TW" altLang="en-US" dirty="0" smtClean="0">
                <a:solidFill>
                  <a:srgbClr val="7030A0"/>
                </a:solidFill>
              </a:rPr>
              <a:t/>
            </a:r>
            <a:br>
              <a:rPr lang="zh-TW" altLang="en-US" dirty="0" smtClean="0">
                <a:solidFill>
                  <a:srgbClr val="7030A0"/>
                </a:solidFill>
              </a:rPr>
            </a:br>
            <a:r>
              <a:rPr lang="zh-TW" altLang="en-US" dirty="0" smtClean="0">
                <a:solidFill>
                  <a:srgbClr val="7030A0"/>
                </a:solidFill>
              </a:rPr>
              <a:t>小妹妹抬頭看著他們，這時他們面對面後開始用力催油門狂奔而去</a:t>
            </a:r>
            <a:br>
              <a:rPr lang="zh-TW" altLang="en-US" dirty="0" smtClean="0">
                <a:solidFill>
                  <a:srgbClr val="7030A0"/>
                </a:solidFill>
              </a:rPr>
            </a:br>
            <a:r>
              <a:rPr lang="zh-TW" altLang="en-US" dirty="0" smtClean="0">
                <a:solidFill>
                  <a:srgbClr val="7030A0"/>
                </a:solidFill>
              </a:rPr>
              <a:t>因為這個小妹妹的嘴跟蝙蝠俠裡的小丑一樣裂很開。</a:t>
            </a:r>
            <a:br>
              <a:rPr lang="zh-TW" altLang="en-US" dirty="0" smtClean="0">
                <a:solidFill>
                  <a:srgbClr val="7030A0"/>
                </a:solidFill>
              </a:rPr>
            </a:br>
            <a:r>
              <a:rPr lang="zh-TW" altLang="en-US" dirty="0" smtClean="0">
                <a:solidFill>
                  <a:srgbClr val="7030A0"/>
                </a:solidFill>
              </a:rPr>
              <a:t>故事還沒完，這裡聽起來有點瞎</a:t>
            </a:r>
            <a:r>
              <a:rPr lang="en-US" altLang="zh-TW" dirty="0" smtClean="0">
                <a:solidFill>
                  <a:srgbClr val="7030A0"/>
                </a:solidFill>
              </a:rPr>
              <a:t>!</a:t>
            </a:r>
            <a:r>
              <a:rPr lang="zh-TW" altLang="en-US" dirty="0" smtClean="0">
                <a:solidFill>
                  <a:srgbClr val="7030A0"/>
                </a:solidFill>
              </a:rPr>
              <a:t>但後面才可怕</a:t>
            </a:r>
            <a:r>
              <a:rPr lang="en-US" altLang="zh-TW" dirty="0" smtClean="0">
                <a:solidFill>
                  <a:srgbClr val="7030A0"/>
                </a:solidFill>
              </a:rPr>
              <a:t>!</a:t>
            </a:r>
            <a:r>
              <a:rPr lang="zh-TW" altLang="en-US" dirty="0" smtClean="0">
                <a:solidFill>
                  <a:srgbClr val="7030A0"/>
                </a:solidFill>
              </a:rPr>
              <a:t/>
            </a:r>
            <a:br>
              <a:rPr lang="zh-TW" altLang="en-US" dirty="0" smtClean="0">
                <a:solidFill>
                  <a:srgbClr val="7030A0"/>
                </a:solidFill>
              </a:rPr>
            </a:br>
            <a:r>
              <a:rPr lang="zh-TW" altLang="en-US" dirty="0" smtClean="0">
                <a:solidFill>
                  <a:srgbClr val="7030A0"/>
                </a:solidFill>
              </a:rPr>
              <a:t>在他們狂奔而去時，看了看後視鏡發現小妹妹在後面追他們</a:t>
            </a:r>
            <a:br>
              <a:rPr lang="zh-TW" altLang="en-US" dirty="0" smtClean="0">
                <a:solidFill>
                  <a:srgbClr val="7030A0"/>
                </a:solidFill>
              </a:rPr>
            </a:br>
            <a:r>
              <a:rPr lang="zh-TW" altLang="en-US" dirty="0" smtClean="0">
                <a:solidFill>
                  <a:srgbClr val="7030A0"/>
                </a:solidFill>
              </a:rPr>
              <a:t>看到路邊的</a:t>
            </a:r>
            <a:r>
              <a:rPr lang="en-US" altLang="zh-TW" dirty="0" smtClean="0">
                <a:solidFill>
                  <a:srgbClr val="7030A0"/>
                </a:solidFill>
              </a:rPr>
              <a:t>7-11</a:t>
            </a:r>
            <a:r>
              <a:rPr lang="zh-TW" altLang="en-US" dirty="0" smtClean="0">
                <a:solidFill>
                  <a:srgbClr val="7030A0"/>
                </a:solidFill>
              </a:rPr>
              <a:t>時他們趕緊停車進去，進去後裝做沒有事的一直躲裡面</a:t>
            </a:r>
            <a:br>
              <a:rPr lang="zh-TW" altLang="en-US" dirty="0" smtClean="0">
                <a:solidFill>
                  <a:srgbClr val="7030A0"/>
                </a:solidFill>
              </a:rPr>
            </a:br>
            <a:r>
              <a:rPr lang="zh-TW" altLang="en-US" dirty="0" smtClean="0">
                <a:solidFill>
                  <a:srgbClr val="7030A0"/>
                </a:solidFill>
              </a:rPr>
              <a:t>店員也覺得他們很怪但也沒多說什麼，像平常一樣站在櫃檯整理東西</a:t>
            </a:r>
            <a:br>
              <a:rPr lang="zh-TW" altLang="en-US" dirty="0" smtClean="0">
                <a:solidFill>
                  <a:srgbClr val="7030A0"/>
                </a:solidFill>
              </a:rPr>
            </a:br>
            <a:r>
              <a:rPr lang="zh-TW" altLang="en-US" dirty="0" smtClean="0">
                <a:solidFill>
                  <a:srgbClr val="7030A0"/>
                </a:solidFill>
              </a:rPr>
              <a:t>只是比平常多了兩個怪怪的客人</a:t>
            </a:r>
            <a:br>
              <a:rPr lang="zh-TW" altLang="en-US" dirty="0" smtClean="0">
                <a:solidFill>
                  <a:srgbClr val="7030A0"/>
                </a:solidFill>
              </a:rPr>
            </a:br>
            <a:r>
              <a:rPr lang="zh-TW" altLang="en-US" dirty="0" smtClean="0">
                <a:solidFill>
                  <a:srgbClr val="7030A0"/>
                </a:solidFill>
              </a:rPr>
              <a:t>沒想到</a:t>
            </a:r>
            <a:r>
              <a:rPr lang="en-US" altLang="zh-TW" dirty="0" smtClean="0">
                <a:solidFill>
                  <a:srgbClr val="7030A0"/>
                </a:solidFill>
              </a:rPr>
              <a:t>.......</a:t>
            </a:r>
            <a:r>
              <a:rPr lang="zh-TW" altLang="en-US" dirty="0" smtClean="0">
                <a:solidFill>
                  <a:srgbClr val="7030A0"/>
                </a:solidFill>
              </a:rPr>
              <a:t/>
            </a:r>
            <a:br>
              <a:rPr lang="zh-TW" altLang="en-US" dirty="0" smtClean="0">
                <a:solidFill>
                  <a:srgbClr val="7030A0"/>
                </a:solidFill>
              </a:rPr>
            </a:br>
            <a:r>
              <a:rPr lang="zh-TW" altLang="en-US" dirty="0" smtClean="0">
                <a:solidFill>
                  <a:srgbClr val="7030A0"/>
                </a:solidFill>
              </a:rPr>
              <a:t>這時恐怖的出現了，店員也看到門口站了一位裂嘴的小妹妹</a:t>
            </a:r>
            <a:br>
              <a:rPr lang="zh-TW" altLang="en-US" dirty="0" smtClean="0">
                <a:solidFill>
                  <a:srgbClr val="7030A0"/>
                </a:solidFill>
              </a:rPr>
            </a:br>
            <a:r>
              <a:rPr lang="zh-TW" altLang="en-US" dirty="0" smtClean="0">
                <a:solidFill>
                  <a:srgbClr val="7030A0"/>
                </a:solidFill>
              </a:rPr>
              <a:t>三個人都愣住了，等到漸漸天亮後。那位小妹妹也漸漸透明消失</a:t>
            </a:r>
            <a:r>
              <a:rPr lang="en-US" altLang="zh-TW" dirty="0" smtClean="0">
                <a:solidFill>
                  <a:srgbClr val="7030A0"/>
                </a:solidFill>
              </a:rPr>
              <a:t>……</a:t>
            </a:r>
            <a:r>
              <a:rPr lang="zh-TW" altLang="en-US" dirty="0" smtClean="0">
                <a:solidFill>
                  <a:srgbClr val="7030A0"/>
                </a:solidFill>
              </a:rPr>
              <a:t/>
            </a:r>
            <a:br>
              <a:rPr lang="zh-TW" altLang="en-US" dirty="0" smtClean="0">
                <a:solidFill>
                  <a:srgbClr val="7030A0"/>
                </a:solidFill>
              </a:rPr>
            </a:br>
            <a:endParaRPr lang="zh-TW" altLang="en-US" dirty="0">
              <a:solidFill>
                <a:srgbClr val="7030A0"/>
              </a:solidFill>
            </a:endParaRPr>
          </a:p>
        </p:txBody>
      </p:sp>
      <p:sp>
        <p:nvSpPr>
          <p:cNvPr id="2" name="標題 1"/>
          <p:cNvSpPr>
            <a:spLocks noGrp="1"/>
          </p:cNvSpPr>
          <p:nvPr>
            <p:ph type="title"/>
          </p:nvPr>
        </p:nvSpPr>
        <p:spPr>
          <a:xfrm>
            <a:off x="467544" y="476672"/>
            <a:ext cx="8229600" cy="1219200"/>
          </a:xfrm>
        </p:spPr>
        <p:txBody>
          <a:bodyPr>
            <a:noAutofit/>
          </a:bodyPr>
          <a:lstStyle/>
          <a:p>
            <a:r>
              <a:rPr lang="zh-TW" altLang="en-US" sz="9600" dirty="0" smtClean="0">
                <a:solidFill>
                  <a:srgbClr val="7030A0"/>
                </a:solidFill>
                <a:latin typeface="華康古印體(P)" pitchFamily="66" charset="-120"/>
                <a:ea typeface="華康古印體(P)" pitchFamily="66" charset="-120"/>
              </a:rPr>
              <a:t>此地傳說</a:t>
            </a:r>
            <a:endParaRPr lang="zh-TW" altLang="en-US" sz="9600" dirty="0">
              <a:solidFill>
                <a:srgbClr val="7030A0"/>
              </a:solidFill>
              <a:latin typeface="華康古印體(P)" pitchFamily="66" charset="-120"/>
              <a:ea typeface="華康古印體(P)" pitchFamily="66" charset="-120"/>
            </a:endParaRPr>
          </a:p>
        </p:txBody>
      </p:sp>
    </p:spTree>
  </p:cSld>
  <p:clrMapOvr>
    <a:masterClrMapping/>
  </p:clrMapOvr>
  <p:transition>
    <p:fade/>
    <p:sndAc>
      <p:stSnd>
        <p:snd r:embed="rId2" name="pu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p.yimg.com/ib/th?id=HN.608031193285988267&amp;pid=15.1&amp;P=0"/>
          <p:cNvPicPr>
            <a:picLocks noChangeAspect="1" noChangeArrowheads="1"/>
          </p:cNvPicPr>
          <p:nvPr/>
        </p:nvPicPr>
        <p:blipFill>
          <a:blip r:embed="rId3" cstate="print"/>
          <a:srcRect/>
          <a:stretch>
            <a:fillRect/>
          </a:stretch>
        </p:blipFill>
        <p:spPr bwMode="auto">
          <a:xfrm>
            <a:off x="251520" y="3717032"/>
            <a:ext cx="2857500" cy="2143125"/>
          </a:xfrm>
          <a:prstGeom prst="rect">
            <a:avLst/>
          </a:prstGeom>
          <a:noFill/>
        </p:spPr>
      </p:pic>
      <p:pic>
        <p:nvPicPr>
          <p:cNvPr id="1030" name="Picture 6" descr="https://sp.yimg.com/ib/th?id=HN.608044980134545802&amp;pid=15.1&amp;P=0"/>
          <p:cNvPicPr>
            <a:picLocks noChangeAspect="1" noChangeArrowheads="1"/>
          </p:cNvPicPr>
          <p:nvPr/>
        </p:nvPicPr>
        <p:blipFill>
          <a:blip r:embed="rId4" cstate="print"/>
          <a:srcRect/>
          <a:stretch>
            <a:fillRect/>
          </a:stretch>
        </p:blipFill>
        <p:spPr bwMode="auto">
          <a:xfrm>
            <a:off x="971600" y="476672"/>
            <a:ext cx="3456384" cy="2523162"/>
          </a:xfrm>
          <a:prstGeom prst="rect">
            <a:avLst/>
          </a:prstGeom>
          <a:noFill/>
        </p:spPr>
      </p:pic>
      <p:pic>
        <p:nvPicPr>
          <p:cNvPr id="1032" name="Picture 8" descr="https://sp.yimg.com/ib/th?id=HN.608047505573415999&amp;pid=15.1&amp;P=0"/>
          <p:cNvPicPr>
            <a:picLocks noChangeAspect="1" noChangeArrowheads="1"/>
          </p:cNvPicPr>
          <p:nvPr/>
        </p:nvPicPr>
        <p:blipFill>
          <a:blip r:embed="rId5" cstate="print"/>
          <a:srcRect/>
          <a:stretch>
            <a:fillRect/>
          </a:stretch>
        </p:blipFill>
        <p:spPr bwMode="auto">
          <a:xfrm>
            <a:off x="5580112" y="548680"/>
            <a:ext cx="3240360" cy="2320099"/>
          </a:xfrm>
          <a:prstGeom prst="rect">
            <a:avLst/>
          </a:prstGeom>
          <a:noFill/>
        </p:spPr>
      </p:pic>
      <p:pic>
        <p:nvPicPr>
          <p:cNvPr id="1034" name="Picture 10" descr="攝影] 台南五妃廟"/>
          <p:cNvPicPr>
            <a:picLocks noChangeAspect="1" noChangeArrowheads="1"/>
          </p:cNvPicPr>
          <p:nvPr/>
        </p:nvPicPr>
        <p:blipFill>
          <a:blip r:embed="rId6" cstate="print"/>
          <a:srcRect/>
          <a:stretch>
            <a:fillRect/>
          </a:stretch>
        </p:blipFill>
        <p:spPr bwMode="auto">
          <a:xfrm>
            <a:off x="3347864" y="3068960"/>
            <a:ext cx="2200275" cy="2857500"/>
          </a:xfrm>
          <a:prstGeom prst="rect">
            <a:avLst/>
          </a:prstGeom>
          <a:noFill/>
        </p:spPr>
      </p:pic>
      <p:pic>
        <p:nvPicPr>
          <p:cNvPr id="9" name="Picture 10" descr="http://upload.wikimedia.org/wikipedia/commons/thumb/8/8f/%E4%BD%8D%E6%96%BC%E5%8F%B0%E5%8D%97%E5%B8%82%E7%9A%84%E6%98%8E%E7%94%AF%E9%9D%96%E7%8E%8B%E4%BA%94%E5%A6%83%E5%BB%9F.JPG/250px-%E4%BD%8D%E6%96%BC%E5%8F%B0%E5%8D%97%E5%B8%82%E7%9A%84%E6%98%8E%E7%94%AF%E9%9D%96%E7%8E%8B%E4%BA%94%E5%A6%83%E5%BB%9F.JPG"/>
          <p:cNvPicPr>
            <a:picLocks noChangeAspect="1" noChangeArrowheads="1"/>
          </p:cNvPicPr>
          <p:nvPr/>
        </p:nvPicPr>
        <p:blipFill>
          <a:blip r:embed="rId7" cstate="print"/>
          <a:srcRect/>
          <a:stretch>
            <a:fillRect/>
          </a:stretch>
        </p:blipFill>
        <p:spPr bwMode="auto">
          <a:xfrm>
            <a:off x="5724128" y="3861048"/>
            <a:ext cx="3168352" cy="1993839"/>
          </a:xfrm>
          <a:prstGeom prst="rect">
            <a:avLst/>
          </a:prstGeom>
          <a:noFill/>
        </p:spPr>
      </p:pic>
      <p:sp>
        <p:nvSpPr>
          <p:cNvPr id="10" name="文字方塊 9"/>
          <p:cNvSpPr txBox="1"/>
          <p:nvPr/>
        </p:nvSpPr>
        <p:spPr>
          <a:xfrm>
            <a:off x="611560" y="6093296"/>
            <a:ext cx="8352928" cy="369332"/>
          </a:xfrm>
          <a:prstGeom prst="rect">
            <a:avLst/>
          </a:prstGeom>
          <a:noFill/>
        </p:spPr>
        <p:txBody>
          <a:bodyPr wrap="square" rtlCol="0">
            <a:spAutoFit/>
          </a:bodyPr>
          <a:lstStyle/>
          <a:p>
            <a:r>
              <a:rPr lang="en-US" altLang="zh-TW" dirty="0" err="1" smtClean="0">
                <a:hlinkClick r:id="rId8"/>
              </a:rPr>
              <a:t>http://zh.wikipedia.org/zh-tw/%E4%BA%94%E5%A6%83%E5%BB%9F</a:t>
            </a:r>
            <a:endParaRPr lang="zh-TW" altLang="en-US" dirty="0"/>
          </a:p>
        </p:txBody>
      </p:sp>
    </p:spTree>
  </p:cSld>
  <p:clrMapOvr>
    <a:masterClrMapping/>
  </p:clrMapOvr>
  <p:transition>
    <p:sndAc>
      <p:stSnd>
        <p:snd r:embed="rId2" name="whoosh.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宣紙">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宣紙">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254</TotalTime>
  <Words>732</Words>
  <Application>Microsoft Office PowerPoint</Application>
  <PresentationFormat>如螢幕大小 (4:3)</PresentationFormat>
  <Paragraphs>33</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宣紙</vt:lpstr>
      <vt:lpstr>五妃廟</vt:lpstr>
      <vt:lpstr> 重點前提</vt:lpstr>
      <vt:lpstr>此地簡介</vt:lpstr>
      <vt:lpstr>此地特色</vt:lpstr>
      <vt:lpstr>此地由來</vt:lpstr>
      <vt:lpstr>此地地圖</vt:lpstr>
      <vt:lpstr>此地美食</vt:lpstr>
      <vt:lpstr>此地傳說</vt:lpstr>
      <vt:lpstr>投影片 9</vt:lpstr>
      <vt:lpstr>投影片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user</cp:lastModifiedBy>
  <cp:revision>26</cp:revision>
  <dcterms:created xsi:type="dcterms:W3CDTF">2014-12-20T05:29:18Z</dcterms:created>
  <dcterms:modified xsi:type="dcterms:W3CDTF">2014-12-22T12:16:22Z</dcterms:modified>
</cp:coreProperties>
</file>